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9"/>
  </p:notesMasterIdLst>
  <p:sldIdLst>
    <p:sldId id="272" r:id="rId3"/>
    <p:sldId id="322" r:id="rId4"/>
    <p:sldId id="318" r:id="rId5"/>
    <p:sldId id="321" r:id="rId6"/>
    <p:sldId id="323" r:id="rId7"/>
    <p:sldId id="320" r:id="rId8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-60" y="-91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rive.google.com/open?id=1AEyOplYeULP3bqEyVCT6xUzRFKo9iyJs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smartlahti.fi/citicap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/>
          </p:cNvSpPr>
          <p:nvPr/>
        </p:nvSpPr>
        <p:spPr bwMode="auto">
          <a:xfrm>
            <a:off x="-27856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688" y="89248"/>
            <a:ext cx="3657656" cy="435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530060" y="6281936"/>
            <a:ext cx="17039908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Pitch of the Project Proposal</a:t>
            </a: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4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AI enabled D2C</a:t>
            </a: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3551040" y="733539"/>
            <a:ext cx="1703990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96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CELTIC-NEXT </a:t>
            </a:r>
            <a:r>
              <a:rPr lang="en-GB" sz="9600" b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9600" b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Proposers Day </a:t>
            </a:r>
            <a:endParaRPr lang="en-GB" sz="36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7000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en-GB" sz="7000" baseline="30000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en-GB" sz="7000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2019, Istanbul  </a:t>
            </a: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8231810" y="11768479"/>
            <a:ext cx="743472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Markus Sihvonen, LUAS Oy</a:t>
            </a:r>
          </a:p>
          <a:p>
            <a:pPr eaLnBrk="1" hangingPunct="1"/>
            <a:r>
              <a:rPr lang="en-GB" sz="4400" b="1" dirty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Markus.Sihvonen@lamk.fi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515"/>
          <a:stretch/>
        </p:blipFill>
        <p:spPr>
          <a:xfrm>
            <a:off x="0" y="0"/>
            <a:ext cx="4991201" cy="440972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xmlns="" id="{4488B492-D90A-4127-8B15-6106F7EA92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876" y="9051001"/>
            <a:ext cx="8102600" cy="2298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>
            <a:hlinkClick r:id="rId2"/>
            <a:extLst>
              <a:ext uri="{FF2B5EF4-FFF2-40B4-BE49-F238E27FC236}">
                <a16:creationId xmlns:a16="http://schemas.microsoft.com/office/drawing/2014/main" xmlns="" id="{FDE09D96-4AE8-4581-9023-C6F738CE0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8401" y="3219080"/>
            <a:ext cx="11619942" cy="653621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Introduction (1)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29071" y="2835276"/>
            <a:ext cx="11136435" cy="982246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i="1" dirty="0">
                <a:solidFill>
                  <a:srgbClr val="0070C0"/>
                </a:solidFill>
              </a:rPr>
              <a:t>Goal is to enable producers / manufactures of services and products to market and sell them directly to consumers by utilising AI technologies.</a:t>
            </a:r>
          </a:p>
          <a:p>
            <a:endParaRPr lang="en-GB" sz="4800" i="1" dirty="0">
              <a:solidFill>
                <a:srgbClr val="0070C0"/>
              </a:solidFill>
            </a:endParaRPr>
          </a:p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How to define / find potential customers?</a:t>
            </a:r>
          </a:p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How to identify customer need?</a:t>
            </a:r>
          </a:p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How to make customer experience pleasant?</a:t>
            </a:r>
          </a:p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How to organise logistics?</a:t>
            </a:r>
          </a:p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What are requirements for business ecosystem?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Proposal Name,  Your Name, affiliation &amp; e-mail of presenter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7201F115-B3A3-4C23-BA6F-0160A2568B05}"/>
              </a:ext>
            </a:extLst>
          </p:cNvPr>
          <p:cNvSpPr txBox="1"/>
          <p:nvPr/>
        </p:nvSpPr>
        <p:spPr>
          <a:xfrm>
            <a:off x="12114895" y="9966906"/>
            <a:ext cx="11998088" cy="3174491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What are needed tools?</a:t>
            </a:r>
          </a:p>
          <a:p>
            <a:pPr marL="685800" indent="-685800">
              <a:buFontTx/>
              <a:buChar char="-"/>
            </a:pPr>
            <a:r>
              <a:rPr lang="en-GB" sz="4800" i="1" dirty="0">
                <a:solidFill>
                  <a:srgbClr val="0070C0"/>
                </a:solidFill>
              </a:rPr>
              <a:t>Can we automate whole process from identifying a customer, fill customers needs, receive the payment, deliver the product?</a:t>
            </a:r>
          </a:p>
        </p:txBody>
      </p:sp>
    </p:spTree>
    <p:extLst>
      <p:ext uri="{BB962C8B-B14F-4D97-AF65-F5344CB8AC3E}">
        <p14:creationId xmlns:p14="http://schemas.microsoft.com/office/powerpoint/2010/main" val="61956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Introduction (2)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3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678832" y="4162759"/>
            <a:ext cx="9217024" cy="686781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i="1" dirty="0">
                <a:solidFill>
                  <a:srgbClr val="0070C0"/>
                </a:solidFill>
              </a:rPr>
              <a:t>Goal to develop a set of prototype tools to enable automated product marketing, sales and delivery to a customer by utilizing available digital channels such as social media tools.</a:t>
            </a:r>
          </a:p>
          <a:p>
            <a:endParaRPr lang="en-GB" sz="4800" i="1" dirty="0">
              <a:solidFill>
                <a:srgbClr val="0070C0"/>
              </a:solidFill>
            </a:endParaRPr>
          </a:p>
          <a:p>
            <a:r>
              <a:rPr lang="en-GB" sz="4800" i="1" dirty="0">
                <a:solidFill>
                  <a:srgbClr val="0070C0"/>
                </a:solidFill>
              </a:rPr>
              <a:t>Project duration 36 months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2020 - 2023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Proposal Name,  Your Name, affiliation &amp; e-mail of presenter</a:t>
            </a:r>
          </a:p>
        </p:txBody>
      </p:sp>
      <p:pic>
        <p:nvPicPr>
          <p:cNvPr id="3" name="Kuva 2">
            <a:extLst>
              <a:ext uri="{FF2B5EF4-FFF2-40B4-BE49-F238E27FC236}">
                <a16:creationId xmlns:a16="http://schemas.microsoft.com/office/drawing/2014/main" xmlns="" id="{548DB1B7-B3BD-4C64-A402-9BE90CB70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47451" y="2951144"/>
            <a:ext cx="5556955" cy="5556955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xmlns="" id="{30C09350-8E6A-4E66-B821-15F151175F36}"/>
              </a:ext>
            </a:extLst>
          </p:cNvPr>
          <p:cNvSpPr txBox="1"/>
          <p:nvPr/>
        </p:nvSpPr>
        <p:spPr>
          <a:xfrm>
            <a:off x="11203948" y="3021685"/>
            <a:ext cx="7253197" cy="11299792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b="1" i="1" dirty="0">
                <a:solidFill>
                  <a:srgbClr val="0070C0"/>
                </a:solidFill>
              </a:rPr>
              <a:t>Line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In Japan 218M users alone</a:t>
            </a:r>
          </a:p>
          <a:p>
            <a:r>
              <a:rPr lang="en-GB" sz="4800" b="1" i="1" dirty="0">
                <a:solidFill>
                  <a:srgbClr val="0070C0"/>
                </a:solidFill>
              </a:rPr>
              <a:t>Snow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South-Korea, China, Taiwan, Japan, Indonesia, Hong Kong</a:t>
            </a:r>
          </a:p>
          <a:p>
            <a:r>
              <a:rPr lang="en-GB" sz="4800" b="1" i="1" dirty="0" err="1">
                <a:solidFill>
                  <a:srgbClr val="0070C0"/>
                </a:solidFill>
              </a:rPr>
              <a:t>Sina</a:t>
            </a:r>
            <a:r>
              <a:rPr lang="en-GB" sz="4800" b="1" i="1" dirty="0">
                <a:solidFill>
                  <a:srgbClr val="0070C0"/>
                </a:solidFill>
              </a:rPr>
              <a:t> Weibo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China</a:t>
            </a:r>
          </a:p>
          <a:p>
            <a:r>
              <a:rPr lang="en-GB" sz="4800" b="1" i="1" dirty="0" err="1">
                <a:solidFill>
                  <a:srgbClr val="0070C0"/>
                </a:solidFill>
              </a:rPr>
              <a:t>WeChSina</a:t>
            </a:r>
            <a:r>
              <a:rPr lang="en-GB" sz="4800" b="1" i="1" dirty="0">
                <a:solidFill>
                  <a:srgbClr val="0070C0"/>
                </a:solidFill>
              </a:rPr>
              <a:t> Weibo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China</a:t>
            </a:r>
          </a:p>
          <a:p>
            <a:r>
              <a:rPr lang="en-GB" sz="4800" b="1" i="1" dirty="0">
                <a:solidFill>
                  <a:srgbClr val="0070C0"/>
                </a:solidFill>
              </a:rPr>
              <a:t>at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China, South-East Asia, South Africa</a:t>
            </a:r>
          </a:p>
          <a:p>
            <a:endParaRPr lang="en-GB" sz="4800" i="1" dirty="0">
              <a:solidFill>
                <a:srgbClr val="0070C0"/>
              </a:solidFill>
            </a:endParaRPr>
          </a:p>
          <a:p>
            <a:endParaRPr lang="en-GB" sz="4800" i="1" dirty="0">
              <a:solidFill>
                <a:srgbClr val="0070C0"/>
              </a:solidFill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87327155-B6E1-4792-ADA8-F5E0FD822EFA}"/>
              </a:ext>
            </a:extLst>
          </p:cNvPr>
          <p:cNvSpPr txBox="1"/>
          <p:nvPr/>
        </p:nvSpPr>
        <p:spPr>
          <a:xfrm>
            <a:off x="18110673" y="8418520"/>
            <a:ext cx="5400600" cy="391315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b="1" i="1" dirty="0">
                <a:solidFill>
                  <a:srgbClr val="0070C0"/>
                </a:solidFill>
              </a:rPr>
              <a:t>Facebook, Twitter, YouTube, </a:t>
            </a:r>
            <a:r>
              <a:rPr lang="en-GB" sz="4800" b="1" i="1" dirty="0" err="1">
                <a:solidFill>
                  <a:srgbClr val="0070C0"/>
                </a:solidFill>
              </a:rPr>
              <a:t>Pintrest</a:t>
            </a:r>
            <a:r>
              <a:rPr lang="en-GB" sz="4800" b="1" i="1" dirty="0">
                <a:solidFill>
                  <a:srgbClr val="0070C0"/>
                </a:solidFill>
              </a:rPr>
              <a:t>, </a:t>
            </a:r>
            <a:r>
              <a:rPr lang="en-GB" sz="4800" b="1" i="1" dirty="0" err="1">
                <a:solidFill>
                  <a:srgbClr val="0070C0"/>
                </a:solidFill>
              </a:rPr>
              <a:t>Instargram</a:t>
            </a:r>
            <a:r>
              <a:rPr lang="en-GB" sz="4800" b="1" i="1" dirty="0">
                <a:solidFill>
                  <a:srgbClr val="0070C0"/>
                </a:solidFill>
              </a:rPr>
              <a:t>, </a:t>
            </a:r>
            <a:r>
              <a:rPr lang="en-GB" sz="4800" b="1" i="1" dirty="0" err="1">
                <a:solidFill>
                  <a:srgbClr val="0070C0"/>
                </a:solidFill>
              </a:rPr>
              <a:t>Vkontakte</a:t>
            </a:r>
            <a:r>
              <a:rPr lang="en-GB" sz="4800" b="1" i="1" dirty="0">
                <a:solidFill>
                  <a:srgbClr val="0070C0"/>
                </a:solidFill>
              </a:rPr>
              <a:t>, Google+</a:t>
            </a:r>
          </a:p>
        </p:txBody>
      </p:sp>
    </p:spTree>
    <p:extLst>
      <p:ext uri="{BB962C8B-B14F-4D97-AF65-F5344CB8AC3E}">
        <p14:creationId xmlns:p14="http://schemas.microsoft.com/office/powerpoint/2010/main" val="240960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AI laboratory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76800" y="3022827"/>
            <a:ext cx="19154128" cy="8345137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i="1" dirty="0">
                <a:solidFill>
                  <a:srgbClr val="0070C0"/>
                </a:solidFill>
              </a:rPr>
              <a:t>Recent results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i="1" dirty="0">
                <a:solidFill>
                  <a:srgbClr val="0070C0"/>
                </a:solidFill>
              </a:rPr>
              <a:t>Micro weather analyser from live video feed: rain, sun, snow, ice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i="1" dirty="0">
                <a:solidFill>
                  <a:srgbClr val="0070C0"/>
                </a:solidFill>
              </a:rPr>
              <a:t>Traffic counter from video feed: pedestrian, bicycle, car, bus and direction of a traffic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i="1" dirty="0">
                <a:solidFill>
                  <a:srgbClr val="0070C0"/>
                </a:solidFill>
              </a:rPr>
              <a:t>Realtime health analyser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GB" sz="4800" i="1" dirty="0">
                <a:solidFill>
                  <a:srgbClr val="0070C0"/>
                </a:solidFill>
              </a:rPr>
              <a:t>From live video feed: can person move, is person fallen, general health condition, speech recognition for emergency service.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i="1" dirty="0">
                <a:solidFill>
                  <a:srgbClr val="0070C0"/>
                </a:solidFill>
              </a:rPr>
              <a:t>CO2 analyser for mobility. Measures in real time users CO2 emissions while mobile. Recognizes walking, bicycling, car, bus, train, tram and metro.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i="1" dirty="0">
                <a:solidFill>
                  <a:srgbClr val="0070C0"/>
                </a:solidFill>
              </a:rPr>
              <a:t> </a:t>
            </a:r>
            <a:r>
              <a:rPr lang="fi-FI" sz="4800" dirty="0">
                <a:hlinkClick r:id="rId2"/>
              </a:rPr>
              <a:t>https://www.smartlahti.fi/citicap/</a:t>
            </a:r>
            <a:endParaRPr lang="fi-FI" sz="4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Proposal Name,  Your Name, affiliation &amp; e-mail of presenter</a:t>
            </a:r>
          </a:p>
        </p:txBody>
      </p:sp>
    </p:spTree>
    <p:extLst>
      <p:ext uri="{BB962C8B-B14F-4D97-AF65-F5344CB8AC3E}">
        <p14:creationId xmlns:p14="http://schemas.microsoft.com/office/powerpoint/2010/main" val="3241050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Partners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5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63008" y="4481736"/>
            <a:ext cx="7920879" cy="5390482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i="1" dirty="0">
                <a:solidFill>
                  <a:srgbClr val="0070C0"/>
                </a:solidFill>
              </a:rPr>
              <a:t>Partners:</a:t>
            </a:r>
          </a:p>
          <a:p>
            <a:endParaRPr lang="en-GB" sz="4800" i="1" dirty="0">
              <a:solidFill>
                <a:srgbClr val="0070C0"/>
              </a:solidFill>
            </a:endParaRPr>
          </a:p>
          <a:p>
            <a:r>
              <a:rPr lang="en-GB" sz="4800" i="1" dirty="0" err="1">
                <a:solidFill>
                  <a:srgbClr val="0070C0"/>
                </a:solidFill>
              </a:rPr>
              <a:t>Upseller</a:t>
            </a:r>
            <a:r>
              <a:rPr lang="en-GB" sz="4800" i="1" dirty="0">
                <a:solidFill>
                  <a:srgbClr val="0070C0"/>
                </a:solidFill>
              </a:rPr>
              <a:t> Oy, Finland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	- AI chat bot services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LAB Oy, Finland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	- AI solutions/technologies</a:t>
            </a:r>
            <a:br>
              <a:rPr lang="en-GB" sz="4800" i="1" dirty="0">
                <a:solidFill>
                  <a:srgbClr val="0070C0"/>
                </a:solidFill>
              </a:rPr>
            </a:br>
            <a:endParaRPr lang="en-GB" sz="4800" i="1" dirty="0">
              <a:solidFill>
                <a:srgbClr val="0070C0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Proposal Name,  Your Name, affiliation &amp; e-mail of presenter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xmlns="" id="{680B8A15-736D-4808-B08E-95F3E36C592F}"/>
              </a:ext>
            </a:extLst>
          </p:cNvPr>
          <p:cNvSpPr txBox="1"/>
          <p:nvPr/>
        </p:nvSpPr>
        <p:spPr>
          <a:xfrm>
            <a:off x="12987586" y="4481736"/>
            <a:ext cx="7416824" cy="6129146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4800" i="1" dirty="0">
                <a:solidFill>
                  <a:srgbClr val="0070C0"/>
                </a:solidFill>
              </a:rPr>
              <a:t>Interested Eureka countries:</a:t>
            </a:r>
          </a:p>
          <a:p>
            <a:endParaRPr lang="en-GB" sz="4800" i="1" dirty="0">
              <a:solidFill>
                <a:srgbClr val="0070C0"/>
              </a:solidFill>
            </a:endParaRPr>
          </a:p>
          <a:p>
            <a:r>
              <a:rPr lang="en-GB" sz="4800" i="1" dirty="0">
                <a:solidFill>
                  <a:srgbClr val="0070C0"/>
                </a:solidFill>
              </a:rPr>
              <a:t>Turkey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Canada</a:t>
            </a:r>
          </a:p>
          <a:p>
            <a:r>
              <a:rPr lang="en-GB" sz="4800" i="1" dirty="0">
                <a:solidFill>
                  <a:srgbClr val="0070C0"/>
                </a:solidFill>
              </a:rPr>
              <a:t>South-Korea</a:t>
            </a:r>
          </a:p>
          <a:p>
            <a:endParaRPr lang="en-GB" sz="4800" i="1" dirty="0">
              <a:solidFill>
                <a:srgbClr val="0070C0"/>
              </a:solidFill>
            </a:endParaRPr>
          </a:p>
          <a:p>
            <a:r>
              <a:rPr lang="en-GB" sz="4800" i="1" dirty="0">
                <a:solidFill>
                  <a:srgbClr val="0070C0"/>
                </a:solidFill>
              </a:rPr>
              <a:t>All types of partners are welcome to contribute </a:t>
            </a:r>
          </a:p>
        </p:txBody>
      </p:sp>
    </p:spTree>
    <p:extLst>
      <p:ext uri="{BB962C8B-B14F-4D97-AF65-F5344CB8AC3E}">
        <p14:creationId xmlns:p14="http://schemas.microsoft.com/office/powerpoint/2010/main" val="416314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Contact Info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6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542928" y="3185592"/>
            <a:ext cx="20018224" cy="12669398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For more information and for interest to participate please contact:</a:t>
            </a:r>
          </a:p>
          <a:p>
            <a:endParaRPr lang="en-GB" sz="4800" dirty="0">
              <a:solidFill>
                <a:srgbClr val="0070C0"/>
              </a:solidFill>
            </a:endParaRPr>
          </a:p>
          <a:p>
            <a:r>
              <a:rPr lang="en-GB" sz="4800" dirty="0">
                <a:solidFill>
                  <a:srgbClr val="0070C0"/>
                </a:solidFill>
              </a:rPr>
              <a:t>		</a:t>
            </a:r>
            <a:r>
              <a:rPr lang="en-GB" sz="4300" dirty="0">
                <a:solidFill>
                  <a:srgbClr val="0070C0"/>
                </a:solidFill>
              </a:rPr>
              <a:t>Markus Sihvonen, LUAS Oy</a:t>
            </a:r>
          </a:p>
          <a:p>
            <a:r>
              <a:rPr lang="en-GB" sz="4300" dirty="0">
                <a:solidFill>
                  <a:srgbClr val="0070C0"/>
                </a:solidFill>
              </a:rPr>
              <a:t>		markus.Sihvonen@lamk.fi</a:t>
            </a:r>
          </a:p>
          <a:p>
            <a:r>
              <a:rPr lang="en-GB" sz="4300" dirty="0">
                <a:solidFill>
                  <a:srgbClr val="0070C0"/>
                </a:solidFill>
              </a:rPr>
              <a:t>		+358407564802</a:t>
            </a:r>
          </a:p>
          <a:p>
            <a:r>
              <a:rPr lang="en-GB" sz="4300" dirty="0">
                <a:solidFill>
                  <a:srgbClr val="0070C0"/>
                </a:solidFill>
              </a:rPr>
              <a:t>		+35844144099</a:t>
            </a: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en-GB" sz="4300" dirty="0" err="1">
                <a:solidFill>
                  <a:srgbClr val="0070C0"/>
                </a:solidFill>
              </a:rPr>
              <a:t>Mukkulankatu</a:t>
            </a:r>
            <a:r>
              <a:rPr lang="en-GB" sz="4300" dirty="0">
                <a:solidFill>
                  <a:srgbClr val="0070C0"/>
                </a:solidFill>
              </a:rPr>
              <a:t> 19, Lahti Finland</a:t>
            </a:r>
          </a:p>
          <a:p>
            <a:r>
              <a:rPr lang="en-GB" sz="4300" dirty="0">
                <a:solidFill>
                  <a:srgbClr val="0070C0"/>
                </a:solidFill>
              </a:rPr>
              <a:t>		www.lamk.fi</a:t>
            </a:r>
          </a:p>
          <a:p>
            <a:endParaRPr lang="en-GB" sz="4800" dirty="0">
              <a:solidFill>
                <a:srgbClr val="0070C0"/>
              </a:solidFill>
            </a:endParaRPr>
          </a:p>
          <a:p>
            <a:pPr lvl="8"/>
            <a:r>
              <a:rPr lang="de-DE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Presentation </a:t>
            </a:r>
            <a:r>
              <a:rPr lang="de-DE" sz="5400" b="1" dirty="0" err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available</a:t>
            </a:r>
            <a:r>
              <a:rPr lang="de-DE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 via: </a:t>
            </a:r>
          </a:p>
          <a:p>
            <a:pPr lvl="8"/>
            <a:endParaRPr lang="en-GB" sz="4800" dirty="0">
              <a:solidFill>
                <a:srgbClr val="0070C0"/>
              </a:solidFill>
            </a:endParaRPr>
          </a:p>
          <a:p>
            <a:pPr lvl="8"/>
            <a:r>
              <a:rPr lang="en-GB" sz="4800" dirty="0">
                <a:solidFill>
                  <a:srgbClr val="0070C0"/>
                </a:solidFill>
              </a:rPr>
              <a:t>       </a:t>
            </a:r>
          </a:p>
          <a:p>
            <a:pPr lvl="8"/>
            <a:r>
              <a:rPr lang="en-GB" sz="4800" dirty="0">
                <a:solidFill>
                  <a:srgbClr val="0070C0"/>
                </a:solidFill>
              </a:rPr>
              <a:t>  </a:t>
            </a:r>
          </a:p>
          <a:p>
            <a:pPr lvl="8"/>
            <a:endParaRPr lang="de-DE" sz="4800" dirty="0">
              <a:solidFill>
                <a:srgbClr val="0070C0"/>
              </a:solidFill>
            </a:endParaRPr>
          </a:p>
          <a:p>
            <a:pPr lvl="8"/>
            <a:endParaRPr lang="en-GB" sz="4800" dirty="0"/>
          </a:p>
          <a:p>
            <a:pPr lvl="8"/>
            <a:endParaRPr lang="en-GB" sz="48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54696" y="12870025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5550" y="10026352"/>
            <a:ext cx="2300370" cy="231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A person wearing glasses and looking at the camera&#10;&#10;Description automatically generated">
            <a:extLst>
              <a:ext uri="{FF2B5EF4-FFF2-40B4-BE49-F238E27FC236}">
                <a16:creationId xmlns:a16="http://schemas.microsoft.com/office/drawing/2014/main" xmlns="" id="{489F3B23-F29D-414A-ADC9-5777C485DD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8688" y="5247547"/>
            <a:ext cx="2687960" cy="403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11627"/>
      </p:ext>
    </p:extLst>
  </p:cSld>
  <p:clrMapOvr>
    <a:masterClrMapping/>
  </p:clrMapOvr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378</Words>
  <Characters>0</Characters>
  <Application>Microsoft Office PowerPoint</Application>
  <PresentationFormat>Custom</PresentationFormat>
  <Lines>0</Lines>
  <Paragraphs>79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1_Spanish Chair Eureka 2016 interno</vt:lpstr>
      <vt:lpstr>Office Theme</vt:lpstr>
      <vt:lpstr>PowerPoint Presentation</vt:lpstr>
      <vt:lpstr>Proposal Introduction (1)</vt:lpstr>
      <vt:lpstr>Proposal Introduction (2)</vt:lpstr>
      <vt:lpstr>AI laboratory</vt:lpstr>
      <vt:lpstr>Partners</vt:lpstr>
      <vt:lpstr>Contact 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294</cp:revision>
  <dcterms:modified xsi:type="dcterms:W3CDTF">2019-09-23T12:23:14Z</dcterms:modified>
</cp:coreProperties>
</file>