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94" r:id="rId1"/>
    <p:sldMasterId id="2147483828" r:id="rId2"/>
  </p:sldMasterIdLst>
  <p:notesMasterIdLst>
    <p:notesMasterId r:id="rId9"/>
  </p:notesMasterIdLst>
  <p:sldIdLst>
    <p:sldId id="272" r:id="rId3"/>
    <p:sldId id="315" r:id="rId4"/>
    <p:sldId id="316" r:id="rId5"/>
    <p:sldId id="317" r:id="rId6"/>
    <p:sldId id="319" r:id="rId7"/>
    <p:sldId id="320" r:id="rId8"/>
  </p:sldIdLst>
  <p:sldSz cx="24384000" cy="13716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0099FF"/>
    <a:srgbClr val="336600"/>
    <a:srgbClr val="663300"/>
    <a:srgbClr val="996633"/>
    <a:srgbClr val="D60093"/>
    <a:srgbClr val="9E2286"/>
    <a:srgbClr val="D0DFFC"/>
    <a:srgbClr val="52BEB0"/>
    <a:srgbClr val="6729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7" d="100"/>
          <a:sy n="47" d="100"/>
        </p:scale>
        <p:origin x="-156" y="-426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352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le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leo" panose="020F0502020204030203" pitchFamily="34" charset="0"/>
              </a:defRPr>
            </a:lvl1pPr>
          </a:lstStyle>
          <a:p>
            <a:fld id="{2CD826BB-5C23-4804-ADF3-D2879A29335B}" type="datetimeFigureOut">
              <a:rPr lang="en-US" smtClean="0"/>
              <a:pPr/>
              <a:t>9/24/2019</a:t>
            </a:fld>
            <a:endParaRPr lang="en-US" dirty="0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le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leo" panose="020F0502020204030203" pitchFamily="34" charset="0"/>
              </a:defRPr>
            </a:lvl1pPr>
          </a:lstStyle>
          <a:p>
            <a:fld id="{41E8C199-60EB-4919-9D02-E23353818F4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046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8C199-60EB-4919-9D02-E23353818F4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999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01304" y="1692101"/>
            <a:ext cx="21608328" cy="148336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0800" b="1" u="sng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Titular Presentación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576637" y="4738977"/>
            <a:ext cx="19432994" cy="560205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7200" b="1" i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Subtitular presentación</a:t>
            </a:r>
            <a:endParaRPr lang="es-ES_tradnl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 hasCustomPrompt="1"/>
          </p:nvPr>
        </p:nvSpPr>
        <p:spPr>
          <a:xfrm>
            <a:off x="16617488" y="12403688"/>
            <a:ext cx="6874280" cy="447788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3000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Fecha</a:t>
            </a:r>
            <a:endParaRPr lang="es-ES_tradnl" dirty="0"/>
          </a:p>
        </p:txBody>
      </p:sp>
      <p:sp>
        <p:nvSpPr>
          <p:cNvPr id="8" name="Marcador de texto 2"/>
          <p:cNvSpPr>
            <a:spLocks noGrp="1"/>
          </p:cNvSpPr>
          <p:nvPr>
            <p:ph type="body" sz="quarter" idx="14" hasCustomPrompt="1"/>
          </p:nvPr>
        </p:nvSpPr>
        <p:spPr>
          <a:xfrm>
            <a:off x="1400178" y="4741998"/>
            <a:ext cx="1675532" cy="924640"/>
          </a:xfrm>
          <a:prstGeom prst="rect">
            <a:avLst/>
          </a:prstGeom>
          <a:solidFill>
            <a:srgbClr val="A8D200"/>
          </a:solidFill>
        </p:spPr>
        <p:txBody>
          <a:bodyPr lIns="144000" tIns="72000" rIns="144000" bIns="72000"/>
          <a:lstStyle>
            <a:lvl1pPr marL="0" indent="0" algn="ctr">
              <a:buNone/>
              <a:defRPr sz="5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9600"/>
            </a:lvl2pPr>
            <a:lvl3pPr marL="1828800" indent="0">
              <a:buNone/>
              <a:defRPr sz="9600"/>
            </a:lvl3pPr>
            <a:lvl4pPr marL="2743200" indent="0">
              <a:buNone/>
              <a:defRPr sz="9600"/>
            </a:lvl4pPr>
            <a:lvl5pPr marL="3657600" indent="0">
              <a:buNone/>
              <a:defRPr sz="9600"/>
            </a:lvl5pPr>
          </a:lstStyle>
          <a:p>
            <a:pPr lvl="0"/>
            <a:r>
              <a:rPr lang="es-ES" dirty="0"/>
              <a:t>12.3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34955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07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3172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1" y="546100"/>
            <a:ext cx="8022168" cy="2324100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3467" y="546111"/>
            <a:ext cx="13631333" cy="11706226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1" y="2870207"/>
            <a:ext cx="8022168" cy="9382126"/>
          </a:xfrm>
        </p:spPr>
        <p:txBody>
          <a:bodyPr/>
          <a:lstStyle>
            <a:lvl1pPr marL="0" indent="0">
              <a:buNone/>
              <a:defRPr sz="3300"/>
            </a:lvl1pPr>
            <a:lvl2pPr marL="1088428" indent="0">
              <a:buNone/>
              <a:defRPr sz="2900"/>
            </a:lvl2pPr>
            <a:lvl3pPr marL="2176857" indent="0">
              <a:buNone/>
              <a:defRPr sz="2400"/>
            </a:lvl3pPr>
            <a:lvl4pPr marL="3265285" indent="0">
              <a:buNone/>
              <a:defRPr sz="2100"/>
            </a:lvl4pPr>
            <a:lvl5pPr marL="4353714" indent="0">
              <a:buNone/>
              <a:defRPr sz="2100"/>
            </a:lvl5pPr>
            <a:lvl6pPr marL="5442142" indent="0">
              <a:buNone/>
              <a:defRPr sz="2100"/>
            </a:lvl6pPr>
            <a:lvl7pPr marL="6530568" indent="0">
              <a:buNone/>
              <a:defRPr sz="2100"/>
            </a:lvl7pPr>
            <a:lvl8pPr marL="7618992" indent="0">
              <a:buNone/>
              <a:defRPr sz="2100"/>
            </a:lvl8pPr>
            <a:lvl9pPr marL="8707425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6065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435" y="9601200"/>
            <a:ext cx="14630400" cy="1133476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435" y="1225550"/>
            <a:ext cx="14630400" cy="8229600"/>
          </a:xfrm>
        </p:spPr>
        <p:txBody>
          <a:bodyPr/>
          <a:lstStyle>
            <a:lvl1pPr marL="0" indent="0">
              <a:buNone/>
              <a:defRPr sz="7600"/>
            </a:lvl1pPr>
            <a:lvl2pPr marL="1088428" indent="0">
              <a:buNone/>
              <a:defRPr sz="6700"/>
            </a:lvl2pPr>
            <a:lvl3pPr marL="2176857" indent="0">
              <a:buNone/>
              <a:defRPr sz="5700"/>
            </a:lvl3pPr>
            <a:lvl4pPr marL="3265285" indent="0">
              <a:buNone/>
              <a:defRPr sz="4800"/>
            </a:lvl4pPr>
            <a:lvl5pPr marL="4353714" indent="0">
              <a:buNone/>
              <a:defRPr sz="4800"/>
            </a:lvl5pPr>
            <a:lvl6pPr marL="5442142" indent="0">
              <a:buNone/>
              <a:defRPr sz="4800"/>
            </a:lvl6pPr>
            <a:lvl7pPr marL="6530568" indent="0">
              <a:buNone/>
              <a:defRPr sz="4800"/>
            </a:lvl7pPr>
            <a:lvl8pPr marL="7618992" indent="0">
              <a:buNone/>
              <a:defRPr sz="4800"/>
            </a:lvl8pPr>
            <a:lvl9pPr marL="8707425" indent="0">
              <a:buNone/>
              <a:defRPr sz="48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435" y="10734676"/>
            <a:ext cx="14630400" cy="1609724"/>
          </a:xfrm>
        </p:spPr>
        <p:txBody>
          <a:bodyPr/>
          <a:lstStyle>
            <a:lvl1pPr marL="0" indent="0">
              <a:buNone/>
              <a:defRPr sz="3300"/>
            </a:lvl1pPr>
            <a:lvl2pPr marL="1088428" indent="0">
              <a:buNone/>
              <a:defRPr sz="2900"/>
            </a:lvl2pPr>
            <a:lvl3pPr marL="2176857" indent="0">
              <a:buNone/>
              <a:defRPr sz="2400"/>
            </a:lvl3pPr>
            <a:lvl4pPr marL="3265285" indent="0">
              <a:buNone/>
              <a:defRPr sz="2100"/>
            </a:lvl4pPr>
            <a:lvl5pPr marL="4353714" indent="0">
              <a:buNone/>
              <a:defRPr sz="2100"/>
            </a:lvl5pPr>
            <a:lvl6pPr marL="5442142" indent="0">
              <a:buNone/>
              <a:defRPr sz="2100"/>
            </a:lvl6pPr>
            <a:lvl7pPr marL="6530568" indent="0">
              <a:buNone/>
              <a:defRPr sz="2100"/>
            </a:lvl7pPr>
            <a:lvl8pPr marL="7618992" indent="0">
              <a:buNone/>
              <a:defRPr sz="2100"/>
            </a:lvl8pPr>
            <a:lvl9pPr marL="8707425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5894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6723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142400" y="1098550"/>
            <a:ext cx="14630400" cy="23406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51200" y="1098550"/>
            <a:ext cx="43484800" cy="23406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05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mar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/>
          <p:cNvSpPr>
            <a:spLocks noGrp="1"/>
          </p:cNvSpPr>
          <p:nvPr>
            <p:ph type="sldNum" sz="quarter" idx="10"/>
          </p:nvPr>
        </p:nvSpPr>
        <p:spPr>
          <a:xfrm>
            <a:off x="23303950" y="12780835"/>
            <a:ext cx="504000" cy="412158"/>
          </a:xfrm>
          <a:prstGeom prst="rect">
            <a:avLst/>
          </a:prstGeom>
        </p:spPr>
        <p:txBody>
          <a:bodyPr lIns="182880" tIns="91440" rIns="182880" bIns="91440"/>
          <a:lstStyle/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</a:pPr>
            <a:fld id="{EEA4495D-35CE-2741-BA1A-FCDF99A4A1F7}" type="slidenum">
              <a:rPr lang="es-ES_tradnl" sz="360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pPr defTabSz="1828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s-ES_tradnl" sz="36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1" hasCustomPrompt="1"/>
          </p:nvPr>
        </p:nvSpPr>
        <p:spPr>
          <a:xfrm>
            <a:off x="1400177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1</a:t>
            </a:r>
            <a:r>
              <a:rPr lang="es-ES"/>
              <a:t>// Apartado</a:t>
            </a:r>
            <a:endParaRPr lang="es-ES_tradnl" dirty="0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2" hasCustomPrompt="1"/>
          </p:nvPr>
        </p:nvSpPr>
        <p:spPr>
          <a:xfrm>
            <a:off x="1400177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/>
              <a:t>1.1 Titular apartado</a:t>
            </a:r>
            <a:endParaRPr lang="es-ES_tradnl" dirty="0"/>
          </a:p>
        </p:txBody>
      </p:sp>
      <p:sp>
        <p:nvSpPr>
          <p:cNvPr id="11" name="Marcador de texto 5"/>
          <p:cNvSpPr>
            <a:spLocks noGrp="1"/>
          </p:cNvSpPr>
          <p:nvPr>
            <p:ph type="body" sz="quarter" idx="13" hasCustomPrompt="1"/>
          </p:nvPr>
        </p:nvSpPr>
        <p:spPr>
          <a:xfrm>
            <a:off x="7296775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2// Apartado</a:t>
            </a:r>
            <a:endParaRPr lang="es-ES_tradnl" dirty="0"/>
          </a:p>
        </p:txBody>
      </p:sp>
      <p:sp>
        <p:nvSpPr>
          <p:cNvPr id="12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7296775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2.1 Titular apartado</a:t>
            </a:r>
            <a:endParaRPr lang="es-ES_tradnl" dirty="0"/>
          </a:p>
        </p:txBody>
      </p:sp>
      <p:sp>
        <p:nvSpPr>
          <p:cNvPr id="17" name="Marcador de texto 5"/>
          <p:cNvSpPr>
            <a:spLocks noGrp="1"/>
          </p:cNvSpPr>
          <p:nvPr>
            <p:ph type="body" sz="quarter" idx="15" hasCustomPrompt="1"/>
          </p:nvPr>
        </p:nvSpPr>
        <p:spPr>
          <a:xfrm>
            <a:off x="13073731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3// Apartado</a:t>
            </a:r>
            <a:endParaRPr lang="es-ES_tradnl" dirty="0"/>
          </a:p>
        </p:txBody>
      </p:sp>
      <p:sp>
        <p:nvSpPr>
          <p:cNvPr id="18" name="Marcador de texto 7"/>
          <p:cNvSpPr>
            <a:spLocks noGrp="1"/>
          </p:cNvSpPr>
          <p:nvPr>
            <p:ph type="body" sz="quarter" idx="16" hasCustomPrompt="1"/>
          </p:nvPr>
        </p:nvSpPr>
        <p:spPr>
          <a:xfrm>
            <a:off x="13073731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3.1 Titular apartado</a:t>
            </a:r>
            <a:endParaRPr lang="es-ES_tradnl" dirty="0"/>
          </a:p>
        </p:txBody>
      </p:sp>
      <p:sp>
        <p:nvSpPr>
          <p:cNvPr id="19" name="Marcador de texto 5"/>
          <p:cNvSpPr>
            <a:spLocks noGrp="1"/>
          </p:cNvSpPr>
          <p:nvPr>
            <p:ph type="body" sz="quarter" idx="17" hasCustomPrompt="1"/>
          </p:nvPr>
        </p:nvSpPr>
        <p:spPr>
          <a:xfrm>
            <a:off x="18816505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4// Apartado</a:t>
            </a:r>
            <a:endParaRPr lang="es-ES_tradnl" dirty="0"/>
          </a:p>
        </p:txBody>
      </p:sp>
      <p:sp>
        <p:nvSpPr>
          <p:cNvPr id="20" name="Marcador de texto 7"/>
          <p:cNvSpPr>
            <a:spLocks noGrp="1"/>
          </p:cNvSpPr>
          <p:nvPr>
            <p:ph type="body" sz="quarter" idx="18" hasCustomPrompt="1"/>
          </p:nvPr>
        </p:nvSpPr>
        <p:spPr>
          <a:xfrm>
            <a:off x="18816505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4.1 Titular apartado</a:t>
            </a:r>
            <a:endParaRPr lang="es-ES_tradnl" dirty="0"/>
          </a:p>
        </p:txBody>
      </p:sp>
      <p:sp>
        <p:nvSpPr>
          <p:cNvPr id="13" name="Marcador de texto 10"/>
          <p:cNvSpPr>
            <a:spLocks noGrp="1"/>
          </p:cNvSpPr>
          <p:nvPr>
            <p:ph type="body" sz="quarter" idx="19" hasCustomPrompt="1"/>
          </p:nvPr>
        </p:nvSpPr>
        <p:spPr>
          <a:xfrm>
            <a:off x="1401304" y="1692101"/>
            <a:ext cx="21608328" cy="148336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9600" b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Sumario</a:t>
            </a:r>
          </a:p>
        </p:txBody>
      </p:sp>
    </p:spTree>
    <p:extLst>
      <p:ext uri="{BB962C8B-B14F-4D97-AF65-F5344CB8AC3E}">
        <p14:creationId xmlns:p14="http://schemas.microsoft.com/office/powerpoint/2010/main" val="1291169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lIns="182880" tIns="91440" rIns="182880" bIns="91440"/>
          <a:lstStyle/>
          <a:p>
            <a:r>
              <a:rPr lang="nl-BE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lIns="182880" tIns="91440" rIns="182880" bIns="91440"/>
          <a:lstStyle/>
          <a:p>
            <a:pPr lvl="0"/>
            <a:r>
              <a:rPr lang="nl-BE"/>
              <a:t>Klik om de tekststijl van het model te bewerken</a:t>
            </a:r>
          </a:p>
          <a:p>
            <a:pPr lvl="1"/>
            <a:r>
              <a:rPr lang="nl-BE"/>
              <a:t>Tweede niveau</a:t>
            </a:r>
          </a:p>
          <a:p>
            <a:pPr lvl="2"/>
            <a:r>
              <a:rPr lang="nl-BE"/>
              <a:t>Derde niveau</a:t>
            </a:r>
          </a:p>
          <a:p>
            <a:pPr lvl="3"/>
            <a:r>
              <a:rPr lang="nl-BE"/>
              <a:t>Vierde niveau</a:t>
            </a:r>
          </a:p>
          <a:p>
            <a:pPr lvl="4"/>
            <a:r>
              <a:rPr lang="nl-BE"/>
              <a:t>Vijfde niveau</a:t>
            </a:r>
            <a:endParaRPr lang="nl-NL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170486" y="12635504"/>
            <a:ext cx="753412" cy="738664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r">
              <a:defRPr sz="4800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</a:pPr>
            <a:fld id="{38C080AE-66C8-8249-B90B-B6D109566B0C}" type="slidenum">
              <a:rPr lang="en-US">
                <a:solidFill>
                  <a:srgbClr val="C1C1C1"/>
                </a:solidFill>
                <a:ea typeface="+mn-ea"/>
              </a:rPr>
              <a:pPr defTabSz="1828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C1C1C1"/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72693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adill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10"/>
          <p:cNvSpPr>
            <a:spLocks noGrp="1"/>
          </p:cNvSpPr>
          <p:nvPr>
            <p:ph type="body" sz="quarter" idx="13"/>
          </p:nvPr>
        </p:nvSpPr>
        <p:spPr>
          <a:xfrm>
            <a:off x="4044753" y="5083347"/>
            <a:ext cx="9787626" cy="662097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s-ES" dirty="0"/>
              <a:t>Haga clic para modificar el estilo de texto del patrón</a:t>
            </a:r>
            <a:endParaRPr lang="es-ES_tradnl" dirty="0"/>
          </a:p>
        </p:txBody>
      </p:sp>
      <p:sp>
        <p:nvSpPr>
          <p:cNvPr id="6" name="Marcador de texto 10"/>
          <p:cNvSpPr>
            <a:spLocks noGrp="1"/>
          </p:cNvSpPr>
          <p:nvPr>
            <p:ph type="body" sz="quarter" idx="11" hasCustomPrompt="1"/>
          </p:nvPr>
        </p:nvSpPr>
        <p:spPr>
          <a:xfrm>
            <a:off x="4044753" y="1692101"/>
            <a:ext cx="12065314" cy="10843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9600" b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Titular Presentación</a:t>
            </a:r>
          </a:p>
        </p:txBody>
      </p:sp>
      <p:sp>
        <p:nvSpPr>
          <p:cNvPr id="7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1400176" y="761420"/>
            <a:ext cx="15757524" cy="9306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 b="0" i="0" u="sng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Titular presentación / Subtitular</a:t>
            </a:r>
            <a:endParaRPr lang="es-ES_tradnl" dirty="0"/>
          </a:p>
        </p:txBody>
      </p:sp>
      <p:sp>
        <p:nvSpPr>
          <p:cNvPr id="8" name="Marcador de texto 2"/>
          <p:cNvSpPr>
            <a:spLocks noGrp="1"/>
          </p:cNvSpPr>
          <p:nvPr>
            <p:ph type="body" sz="quarter" idx="14" hasCustomPrompt="1"/>
          </p:nvPr>
        </p:nvSpPr>
        <p:spPr>
          <a:xfrm>
            <a:off x="1400178" y="1851810"/>
            <a:ext cx="1924912" cy="924640"/>
          </a:xfrm>
          <a:prstGeom prst="rect">
            <a:avLst/>
          </a:prstGeom>
          <a:solidFill>
            <a:srgbClr val="A8D200"/>
          </a:solidFill>
        </p:spPr>
        <p:txBody>
          <a:bodyPr lIns="72000" tIns="72000" rIns="72000" bIns="72000"/>
          <a:lstStyle>
            <a:lvl1pPr marL="0" indent="0" algn="ctr">
              <a:buNone/>
              <a:defRPr sz="6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9600"/>
            </a:lvl2pPr>
            <a:lvl3pPr marL="1828800" indent="0">
              <a:buNone/>
              <a:defRPr sz="9600"/>
            </a:lvl3pPr>
            <a:lvl4pPr marL="2743200" indent="0">
              <a:buNone/>
              <a:defRPr sz="9600"/>
            </a:lvl4pPr>
            <a:lvl5pPr marL="3657600" indent="0">
              <a:buNone/>
              <a:defRPr sz="9600"/>
            </a:lvl5pPr>
          </a:lstStyle>
          <a:p>
            <a:pPr lvl="0"/>
            <a:r>
              <a:rPr lang="es-ES" dirty="0"/>
              <a:t>12.3</a:t>
            </a:r>
            <a:endParaRPr lang="es-ES_tradnl" dirty="0"/>
          </a:p>
        </p:txBody>
      </p:sp>
      <p:sp>
        <p:nvSpPr>
          <p:cNvPr id="9" name="Marcador de texto 10"/>
          <p:cNvSpPr>
            <a:spLocks noGrp="1"/>
          </p:cNvSpPr>
          <p:nvPr>
            <p:ph type="body" sz="quarter" idx="15" hasCustomPrompt="1"/>
          </p:nvPr>
        </p:nvSpPr>
        <p:spPr>
          <a:xfrm>
            <a:off x="4044753" y="3707131"/>
            <a:ext cx="5117002" cy="7702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5600" b="1">
                <a:solidFill>
                  <a:srgbClr val="A8D200"/>
                </a:solidFill>
              </a:defRPr>
            </a:lvl1pPr>
            <a:lvl2pPr marL="914400" indent="0">
              <a:buNone/>
              <a:defRPr sz="4000"/>
            </a:lvl2pPr>
            <a:lvl3pPr marL="1828800" indent="0">
              <a:buNone/>
              <a:defRPr sz="40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</a:lstStyle>
          <a:p>
            <a:pPr lvl="0"/>
            <a:r>
              <a:rPr lang="es-ES" dirty="0"/>
              <a:t>Subtitular</a:t>
            </a:r>
            <a:endParaRPr lang="es-ES_tradnl" dirty="0"/>
          </a:p>
        </p:txBody>
      </p:sp>
      <p:sp>
        <p:nvSpPr>
          <p:cNvPr id="10" name="Marcador de gráfico 9"/>
          <p:cNvSpPr>
            <a:spLocks noGrp="1"/>
          </p:cNvSpPr>
          <p:nvPr>
            <p:ph type="chart" sz="quarter" idx="16"/>
          </p:nvPr>
        </p:nvSpPr>
        <p:spPr>
          <a:xfrm>
            <a:off x="14281151" y="5083177"/>
            <a:ext cx="9442450" cy="6619874"/>
          </a:xfrm>
          <a:prstGeom prst="rect">
            <a:avLst/>
          </a:prstGeom>
        </p:spPr>
        <p:txBody>
          <a:bodyPr lIns="182880" tIns="91440" rIns="182880" bIns="91440"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75588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61"/>
            <a:ext cx="20726400" cy="294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4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6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21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05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18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74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561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121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6168" y="8813811"/>
            <a:ext cx="20726400" cy="2724150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6168" y="5813427"/>
            <a:ext cx="20726400" cy="3000374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42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685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28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371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214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0568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1899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742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883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51200" y="6400811"/>
            <a:ext cx="29057600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715200" y="6400811"/>
            <a:ext cx="29057600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641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6"/>
            <a:ext cx="21945600" cy="2286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26"/>
            <a:ext cx="10773835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428" indent="0">
              <a:buNone/>
              <a:defRPr sz="4800" b="1"/>
            </a:lvl2pPr>
            <a:lvl3pPr marL="2176857" indent="0">
              <a:buNone/>
              <a:defRPr sz="4300" b="1"/>
            </a:lvl3pPr>
            <a:lvl4pPr marL="3265285" indent="0">
              <a:buNone/>
              <a:defRPr sz="3800" b="1"/>
            </a:lvl4pPr>
            <a:lvl5pPr marL="4353714" indent="0">
              <a:buNone/>
              <a:defRPr sz="3800" b="1"/>
            </a:lvl5pPr>
            <a:lvl6pPr marL="5442142" indent="0">
              <a:buNone/>
              <a:defRPr sz="3800" b="1"/>
            </a:lvl6pPr>
            <a:lvl7pPr marL="6530568" indent="0">
              <a:buNone/>
              <a:defRPr sz="3800" b="1"/>
            </a:lvl7pPr>
            <a:lvl8pPr marL="7618992" indent="0">
              <a:buNone/>
              <a:defRPr sz="3800" b="1"/>
            </a:lvl8pPr>
            <a:lvl9pPr marL="8707425" indent="0">
              <a:buNone/>
              <a:defRPr sz="3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3835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6748" y="3070226"/>
            <a:ext cx="10778067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428" indent="0">
              <a:buNone/>
              <a:defRPr sz="4800" b="1"/>
            </a:lvl2pPr>
            <a:lvl3pPr marL="2176857" indent="0">
              <a:buNone/>
              <a:defRPr sz="4300" b="1"/>
            </a:lvl3pPr>
            <a:lvl4pPr marL="3265285" indent="0">
              <a:buNone/>
              <a:defRPr sz="3800" b="1"/>
            </a:lvl4pPr>
            <a:lvl5pPr marL="4353714" indent="0">
              <a:buNone/>
              <a:defRPr sz="3800" b="1"/>
            </a:lvl5pPr>
            <a:lvl6pPr marL="5442142" indent="0">
              <a:buNone/>
              <a:defRPr sz="3800" b="1"/>
            </a:lvl6pPr>
            <a:lvl7pPr marL="6530568" indent="0">
              <a:buNone/>
              <a:defRPr sz="3800" b="1"/>
            </a:lvl7pPr>
            <a:lvl8pPr marL="7618992" indent="0">
              <a:buNone/>
              <a:defRPr sz="3800" b="1"/>
            </a:lvl8pPr>
            <a:lvl9pPr marL="8707425" indent="0">
              <a:buNone/>
              <a:defRPr sz="3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6748" y="4349750"/>
            <a:ext cx="10778067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25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303" y="11647698"/>
            <a:ext cx="9904006" cy="155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551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49276"/>
            <a:ext cx="21945600" cy="2286000"/>
          </a:xfrm>
          <a:prstGeom prst="rect">
            <a:avLst/>
          </a:prstGeom>
        </p:spPr>
        <p:txBody>
          <a:bodyPr vert="horz" lIns="217686" tIns="108843" rIns="217686" bIns="10884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200411"/>
            <a:ext cx="21945600" cy="9051926"/>
          </a:xfrm>
          <a:prstGeom prst="rect">
            <a:avLst/>
          </a:prstGeom>
        </p:spPr>
        <p:txBody>
          <a:bodyPr vert="horz" lIns="217686" tIns="108843" rIns="217686" bIns="10884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9200" y="12712711"/>
            <a:ext cx="5689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31200" y="12712711"/>
            <a:ext cx="7721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5200" y="12712711"/>
            <a:ext cx="5689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62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 ftr="0" dt="0"/>
  <p:txStyles>
    <p:titleStyle>
      <a:lvl1pPr algn="ctr" defTabSz="2176857" rtl="0" eaLnBrk="1" latinLnBrk="0" hangingPunct="1">
        <a:spcBef>
          <a:spcPct val="0"/>
        </a:spcBef>
        <a:buNone/>
        <a:defRPr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320" indent="-816320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8697" indent="-680271" algn="l" defTabSz="2176857" rtl="0" eaLnBrk="1" latinLnBrk="0" hangingPunct="1">
        <a:spcBef>
          <a:spcPct val="20000"/>
        </a:spcBef>
        <a:buFont typeface="Arial" panose="020B0604020202020204" pitchFamily="34" charset="0"/>
        <a:buChar char="–"/>
        <a:defRPr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071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09500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–"/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7928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»"/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6356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4782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3209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1635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428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6857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285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3714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2142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0568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18992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7425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emf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/>
          <p:cNvSpPr>
            <a:spLocks/>
          </p:cNvSpPr>
          <p:nvPr/>
        </p:nvSpPr>
        <p:spPr bwMode="auto">
          <a:xfrm>
            <a:off x="-27856" y="11030981"/>
            <a:ext cx="24384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endParaRPr lang="en-US" sz="5400" b="1" dirty="0">
              <a:solidFill>
                <a:srgbClr val="3C3C3C"/>
              </a:solidFill>
              <a:latin typeface="Century Gothic" panose="020B0502020202020204" pitchFamily="34" charset="0"/>
              <a:ea typeface="Aleo" panose="020F0502020204030203" pitchFamily="34" charset="0"/>
              <a:cs typeface="Aleo" panose="020F0502020204030203" pitchFamily="34" charset="0"/>
              <a:sym typeface="Aleo" panose="020F0502020204030203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1688" y="89248"/>
            <a:ext cx="3657656" cy="4359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7"/>
          <p:cNvSpPr>
            <a:spLocks/>
          </p:cNvSpPr>
          <p:nvPr/>
        </p:nvSpPr>
        <p:spPr bwMode="auto">
          <a:xfrm>
            <a:off x="3530060" y="5604828"/>
            <a:ext cx="17039908" cy="40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r>
              <a:rPr lang="en-GB" sz="5400" b="1" dirty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Pitch of the Project </a:t>
            </a:r>
            <a:r>
              <a:rPr lang="en-GB" sz="54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Proposal</a:t>
            </a:r>
          </a:p>
          <a:p>
            <a:r>
              <a:rPr lang="en-GB" sz="4400" b="1" dirty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/>
            </a:r>
            <a:br>
              <a:rPr lang="en-GB" sz="4400" b="1" dirty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</a:br>
            <a:r>
              <a:rPr lang="en-US" b="1" dirty="0">
                <a:ea typeface="Aleo" panose="020F0502020204030203" pitchFamily="34" charset="0"/>
                <a:cs typeface="Arial" panose="020B0604020202020204" pitchFamily="34" charset="0"/>
              </a:rPr>
              <a:t>P</a:t>
            </a:r>
            <a:r>
              <a:rPr lang="en-US" b="1" dirty="0" smtClean="0"/>
              <a:t>osition</a:t>
            </a:r>
            <a:r>
              <a:rPr lang="en-US" b="1" dirty="0"/>
              <a:t>, movement and activity </a:t>
            </a:r>
            <a:r>
              <a:rPr lang="en-US" b="1" dirty="0" smtClean="0"/>
              <a:t>monitoring with CIAD (Computational Intelligence for </a:t>
            </a:r>
            <a:r>
              <a:rPr lang="en-US" b="1" dirty="0"/>
              <a:t>A</a:t>
            </a:r>
            <a:r>
              <a:rPr lang="en-US" b="1" dirty="0" smtClean="0"/>
              <a:t>nomaly Detection)</a:t>
            </a:r>
            <a:endParaRPr lang="tr-TR" dirty="0"/>
          </a:p>
        </p:txBody>
      </p:sp>
      <p:sp>
        <p:nvSpPr>
          <p:cNvPr id="9" name="Rectangle 7"/>
          <p:cNvSpPr>
            <a:spLocks/>
          </p:cNvSpPr>
          <p:nvPr/>
        </p:nvSpPr>
        <p:spPr bwMode="auto">
          <a:xfrm>
            <a:off x="3551040" y="733539"/>
            <a:ext cx="17039908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r>
              <a:rPr lang="en-GB" sz="96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CELTIC-NEXT </a:t>
            </a:r>
            <a:r>
              <a:rPr lang="en-GB" sz="9600" b="1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/>
            </a:r>
            <a:br>
              <a:rPr lang="en-GB" sz="9600" b="1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</a:br>
            <a:r>
              <a:rPr lang="en-GB" sz="9600" b="1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Proposers Day</a:t>
            </a:r>
            <a:endParaRPr lang="en-GB" sz="3600" b="1" dirty="0" smtClean="0">
              <a:solidFill>
                <a:srgbClr val="0070C0"/>
              </a:solidFill>
              <a:latin typeface="Arial" panose="020B0604020202020204" pitchFamily="34" charset="0"/>
              <a:ea typeface="Aleo" panose="020F0502020204030203" pitchFamily="34" charset="0"/>
              <a:cs typeface="Arial" panose="020B0604020202020204" pitchFamily="34" charset="0"/>
              <a:sym typeface="Aleo" panose="020F0502020204030203" pitchFamily="34" charset="0"/>
            </a:endParaRPr>
          </a:p>
          <a:p>
            <a:pPr eaLnBrk="1" hangingPunct="1"/>
            <a:r>
              <a:rPr lang="en-GB" sz="7000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25</a:t>
            </a:r>
            <a:r>
              <a:rPr lang="en-GB" sz="7000" baseline="30000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th</a:t>
            </a:r>
            <a:r>
              <a:rPr lang="en-GB" sz="7000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 September 2019, Istanbul  </a:t>
            </a:r>
          </a:p>
        </p:txBody>
      </p:sp>
      <p:sp>
        <p:nvSpPr>
          <p:cNvPr id="11" name="Rectangle 6"/>
          <p:cNvSpPr>
            <a:spLocks/>
          </p:cNvSpPr>
          <p:nvPr/>
        </p:nvSpPr>
        <p:spPr bwMode="auto">
          <a:xfrm>
            <a:off x="5897844" y="11768479"/>
            <a:ext cx="12102672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r>
              <a:rPr lang="en-GB" sz="4400" b="1" dirty="0" smtClean="0">
                <a:solidFill>
                  <a:schemeClr val="tx2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  <a:sym typeface="Lato" panose="020F0502020204030203" pitchFamily="34" charset="0"/>
              </a:rPr>
              <a:t>SELCUK OGRENCI, KADIR HAS UNIVERSITY</a:t>
            </a:r>
            <a:endParaRPr lang="en-GB" sz="4400" b="1" dirty="0">
              <a:solidFill>
                <a:schemeClr val="tx2"/>
              </a:solidFill>
              <a:latin typeface="Arial" panose="020B0604020202020204" pitchFamily="34" charset="0"/>
              <a:ea typeface="Lato" panose="020F0502020204030203" pitchFamily="34" charset="0"/>
              <a:cs typeface="Arial" panose="020B0604020202020204" pitchFamily="34" charset="0"/>
              <a:sym typeface="Lato" panose="020F0502020204030203" pitchFamily="34" charset="0"/>
            </a:endParaRPr>
          </a:p>
          <a:p>
            <a:pPr eaLnBrk="1" hangingPunct="1"/>
            <a:r>
              <a:rPr lang="en-GB" sz="4400" b="1" dirty="0">
                <a:solidFill>
                  <a:schemeClr val="tx2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  <a:sym typeface="Lato" panose="020F0502020204030203" pitchFamily="34" charset="0"/>
              </a:rPr>
              <a:t>o</a:t>
            </a:r>
            <a:r>
              <a:rPr lang="en-GB" sz="4400" b="1" dirty="0" smtClean="0">
                <a:solidFill>
                  <a:schemeClr val="tx2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  <a:sym typeface="Lato" panose="020F0502020204030203" pitchFamily="34" charset="0"/>
              </a:rPr>
              <a:t>grenci@khas.edu.tr</a:t>
            </a:r>
            <a:endParaRPr lang="en-GB" sz="4400" b="1" dirty="0">
              <a:solidFill>
                <a:schemeClr val="tx2"/>
              </a:solidFill>
              <a:latin typeface="Arial" panose="020B0604020202020204" pitchFamily="34" charset="0"/>
              <a:ea typeface="Lato" panose="020F0502020204030203" pitchFamily="34" charset="0"/>
              <a:cs typeface="Arial" panose="020B0604020202020204" pitchFamily="34" charset="0"/>
              <a:sym typeface="Lato" panose="020F05020202040302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9" t="12515"/>
          <a:stretch/>
        </p:blipFill>
        <p:spPr>
          <a:xfrm>
            <a:off x="0" y="0"/>
            <a:ext cx="4991201" cy="440972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1992" y="9571423"/>
            <a:ext cx="2094365" cy="20391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fontAlgn="base">
              <a:spcAft>
                <a:spcPct val="0"/>
              </a:spcAft>
            </a:pPr>
            <a:r>
              <a:rPr lang="de-DE" sz="9200" b="1" dirty="0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  <a:sym typeface="Gill Sans" charset="0"/>
              </a:rPr>
              <a:t>Teaser</a:t>
            </a:r>
            <a:endParaRPr lang="en-GB" sz="9200" b="1" dirty="0">
              <a:solidFill>
                <a:srgbClr val="0070C0"/>
              </a:solidFill>
              <a:latin typeface="Aleo" panose="020F0502020204030203" pitchFamily="34" charset="0"/>
              <a:ea typeface="Aleo" panose="020F0502020204030203" pitchFamily="34" charset="0"/>
              <a:cs typeface="Aleo" panose="020F0502020204030203" pitchFamily="34" charset="0"/>
              <a:sym typeface="Gill Sans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F1B1E-6AFE-4261-906D-D1191F0F518F}" type="slidenum">
              <a:rPr lang="en-GB" altLang="en-US" smtClean="0"/>
              <a:pPr/>
              <a:t>2</a:t>
            </a:fld>
            <a:endParaRPr lang="en-GB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66864" y="3833664"/>
            <a:ext cx="20522279" cy="6129146"/>
          </a:xfrm>
          <a:prstGeom prst="rect">
            <a:avLst/>
          </a:prstGeom>
          <a:noFill/>
        </p:spPr>
        <p:txBody>
          <a:bodyPr wrap="square" lIns="217709" tIns="108855" rIns="217709" bIns="108855" rtlCol="0">
            <a:spAutoFit/>
          </a:bodyPr>
          <a:lstStyle/>
          <a:p>
            <a:r>
              <a:rPr lang="en-US" sz="4800" dirty="0"/>
              <a:t>A </a:t>
            </a:r>
            <a:r>
              <a:rPr lang="en-US" sz="4800" dirty="0" smtClean="0"/>
              <a:t>wearable HW/SW </a:t>
            </a:r>
            <a:r>
              <a:rPr lang="en-US" sz="4800" dirty="0"/>
              <a:t>to be used for elderly, mentally handicapped, patients, staff, or children to monitor their movements in a certain area (indoor or outdoor) equipped with electronic beacons/sensors. </a:t>
            </a:r>
            <a:endParaRPr lang="en-US" sz="4800" dirty="0" smtClean="0"/>
          </a:p>
          <a:p>
            <a:endParaRPr lang="en-US" sz="4800" dirty="0"/>
          </a:p>
          <a:p>
            <a:r>
              <a:rPr lang="en-US" sz="4800" dirty="0" smtClean="0"/>
              <a:t>Collected </a:t>
            </a:r>
            <a:r>
              <a:rPr lang="en-US" sz="4800" dirty="0"/>
              <a:t>data will be processed using computational intelligence techniques for anomaly detection</a:t>
            </a:r>
            <a:r>
              <a:rPr lang="en-US" sz="4800" dirty="0" smtClean="0"/>
              <a:t>.</a:t>
            </a:r>
          </a:p>
          <a:p>
            <a:endParaRPr lang="en-US" sz="4800" dirty="0"/>
          </a:p>
          <a:p>
            <a:r>
              <a:rPr lang="en-US" sz="4800" dirty="0" smtClean="0"/>
              <a:t>Opportunities for device, system, algorithm development… </a:t>
            </a:r>
            <a:endParaRPr lang="en-US" sz="4800" dirty="0"/>
          </a:p>
        </p:txBody>
      </p:sp>
      <p:sp>
        <p:nvSpPr>
          <p:cNvPr id="6" name="Rectangle 5"/>
          <p:cNvSpPr/>
          <p:nvPr/>
        </p:nvSpPr>
        <p:spPr>
          <a:xfrm>
            <a:off x="1174776" y="12834664"/>
            <a:ext cx="20522280" cy="650723"/>
          </a:xfrm>
          <a:prstGeom prst="rect">
            <a:avLst/>
          </a:prstGeom>
        </p:spPr>
        <p:txBody>
          <a:bodyPr wrap="square" lIns="217709" tIns="108855" rIns="217709" bIns="108855">
            <a:spAutoFit/>
          </a:bodyPr>
          <a:lstStyle/>
          <a:p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www.celticnext.eu                                         CIAD, Selcuk Ogrenci, </a:t>
            </a:r>
            <a:r>
              <a:rPr lang="en-GB" sz="2800" dirty="0" err="1" smtClean="0">
                <a:solidFill>
                  <a:schemeClr val="accent1">
                    <a:lumMod val="75000"/>
                  </a:schemeClr>
                </a:solidFill>
              </a:rPr>
              <a:t>Kadir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 Has University, ogrenci@khas.edu.tr</a:t>
            </a:r>
            <a:endParaRPr lang="en-GB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95" r="2224"/>
          <a:stretch/>
        </p:blipFill>
        <p:spPr>
          <a:xfrm>
            <a:off x="13714509" y="17240"/>
            <a:ext cx="10669491" cy="296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690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fontAlgn="base">
              <a:spcAft>
                <a:spcPct val="0"/>
              </a:spcAft>
            </a:pPr>
            <a:r>
              <a:rPr lang="de-DE" sz="9200" b="1" dirty="0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</a:rPr>
              <a:t>Organisation Profile</a:t>
            </a:r>
            <a:endParaRPr lang="en-GB" sz="9200" b="1" dirty="0">
              <a:solidFill>
                <a:srgbClr val="0070C0"/>
              </a:solidFill>
              <a:latin typeface="Aleo" panose="020F0502020204030203" pitchFamily="34" charset="0"/>
              <a:ea typeface="Aleo" panose="020F0502020204030203" pitchFamily="34" charset="0"/>
              <a:cs typeface="Aleo" panose="020F0502020204030203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F1B1E-6AFE-4261-906D-D1191F0F518F}" type="slidenum">
              <a:rPr lang="en-GB" altLang="en-US" smtClean="0"/>
              <a:pPr/>
              <a:t>3</a:t>
            </a:fld>
            <a:endParaRPr lang="en-GB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091204" y="3349234"/>
            <a:ext cx="15937771" cy="6929365"/>
          </a:xfrm>
          <a:prstGeom prst="rect">
            <a:avLst/>
          </a:prstGeom>
          <a:noFill/>
        </p:spPr>
        <p:txBody>
          <a:bodyPr wrap="square" lIns="217709" tIns="108855" rIns="217709" bIns="108855" rtlCol="0">
            <a:spAutoFit/>
          </a:bodyPr>
          <a:lstStyle/>
          <a:p>
            <a:pPr marL="0" indent="0">
              <a:buNone/>
              <a:defRPr/>
            </a:pPr>
            <a:r>
              <a:rPr lang="en-US" sz="6000" dirty="0" err="1">
                <a:solidFill>
                  <a:srgbClr val="1C546A"/>
                </a:solidFill>
              </a:rPr>
              <a:t>Kadir</a:t>
            </a:r>
            <a:r>
              <a:rPr lang="en-US" sz="6000" dirty="0">
                <a:solidFill>
                  <a:srgbClr val="1C546A"/>
                </a:solidFill>
              </a:rPr>
              <a:t> Has University</a:t>
            </a:r>
            <a:endParaRPr lang="en-US" sz="4800" dirty="0">
              <a:solidFill>
                <a:srgbClr val="1C546A"/>
              </a:solidFill>
            </a:endParaRPr>
          </a:p>
          <a:p>
            <a:pPr marL="685800" indent="-685800">
              <a:buFont typeface="Arial" panose="020B0604020202020204" pitchFamily="34" charset="0"/>
              <a:buChar char="•"/>
              <a:defRPr/>
            </a:pPr>
            <a:r>
              <a:rPr lang="en-US" sz="4800" dirty="0">
                <a:solidFill>
                  <a:srgbClr val="1C546A"/>
                </a:solidFill>
              </a:rPr>
              <a:t>Private university, Istanbul, Turkey</a:t>
            </a:r>
          </a:p>
          <a:p>
            <a:pPr marL="685800" indent="-685800">
              <a:buFont typeface="Arial" panose="020B0604020202020204" pitchFamily="34" charset="0"/>
              <a:buChar char="•"/>
              <a:defRPr/>
            </a:pPr>
            <a:r>
              <a:rPr lang="en-US" sz="4800" dirty="0">
                <a:solidFill>
                  <a:srgbClr val="1C546A"/>
                </a:solidFill>
              </a:rPr>
              <a:t>Faculty of Engineering and Natural Sciences </a:t>
            </a:r>
            <a:r>
              <a:rPr lang="en-US" sz="4400" dirty="0">
                <a:solidFill>
                  <a:srgbClr val="1C546A"/>
                </a:solidFill>
              </a:rPr>
              <a:t>(Departments: Electrical, Computer, Industrial, Bioinformatics and Genetics)</a:t>
            </a:r>
          </a:p>
          <a:p>
            <a:pPr marL="685800" indent="-685800">
              <a:buFont typeface="Arial" panose="020B0604020202020204" pitchFamily="34" charset="0"/>
              <a:buChar char="•"/>
              <a:defRPr/>
            </a:pPr>
            <a:r>
              <a:rPr lang="en-US" sz="4800" dirty="0" smtClean="0">
                <a:solidFill>
                  <a:srgbClr val="1C546A"/>
                </a:solidFill>
              </a:rPr>
              <a:t>Selected focus areas: </a:t>
            </a:r>
            <a:r>
              <a:rPr lang="en-US" sz="4800" dirty="0">
                <a:solidFill>
                  <a:srgbClr val="1C546A"/>
                </a:solidFill>
              </a:rPr>
              <a:t>Computational intelligence, drug design, telecommunications, energy</a:t>
            </a:r>
            <a:endParaRPr lang="pl-PL" sz="4800" dirty="0">
              <a:solidFill>
                <a:srgbClr val="1C546A"/>
              </a:solidFill>
            </a:endParaRPr>
          </a:p>
          <a:p>
            <a:pPr marL="685800" indent="-685800">
              <a:buFont typeface="Arial" panose="020B0604020202020204" pitchFamily="34" charset="0"/>
              <a:buChar char="•"/>
              <a:defRPr/>
            </a:pPr>
            <a:r>
              <a:rPr lang="en-US" altLang="fr-FR" sz="4800" dirty="0">
                <a:solidFill>
                  <a:srgbClr val="1C546A"/>
                </a:solidFill>
              </a:rPr>
              <a:t>10+ EU funded projects within the last 5 years</a:t>
            </a:r>
          </a:p>
          <a:p>
            <a:pPr algn="ctr"/>
            <a:r>
              <a:rPr lang="en-GB" sz="4800" i="1" dirty="0" smtClean="0">
                <a:solidFill>
                  <a:srgbClr val="00B0F0"/>
                </a:solidFill>
              </a:rPr>
              <a:t> </a:t>
            </a:r>
            <a:endParaRPr lang="en-GB" sz="4800" i="1" dirty="0">
              <a:solidFill>
                <a:srgbClr val="00B0F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95" r="2224"/>
          <a:stretch/>
        </p:blipFill>
        <p:spPr>
          <a:xfrm>
            <a:off x="13714509" y="17240"/>
            <a:ext cx="10669491" cy="2969568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17808624" y="4193704"/>
            <a:ext cx="6575376" cy="33843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Cybersecurity Research Center</a:t>
            </a:r>
            <a:endParaRPr lang="tr-TR" dirty="0"/>
          </a:p>
        </p:txBody>
      </p:sp>
      <p:sp>
        <p:nvSpPr>
          <p:cNvPr id="9" name="Oval 8"/>
          <p:cNvSpPr/>
          <p:nvPr/>
        </p:nvSpPr>
        <p:spPr>
          <a:xfrm>
            <a:off x="17032312" y="7866112"/>
            <a:ext cx="6575376" cy="4846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Energy and Sustainable Development Research Center</a:t>
            </a:r>
            <a:endParaRPr lang="tr-TR" dirty="0"/>
          </a:p>
        </p:txBody>
      </p:sp>
      <p:sp>
        <p:nvSpPr>
          <p:cNvPr id="12" name="Rectangle 11"/>
          <p:cNvSpPr/>
          <p:nvPr/>
        </p:nvSpPr>
        <p:spPr>
          <a:xfrm>
            <a:off x="1462808" y="12675381"/>
            <a:ext cx="20522280" cy="650723"/>
          </a:xfrm>
          <a:prstGeom prst="rect">
            <a:avLst/>
          </a:prstGeom>
        </p:spPr>
        <p:txBody>
          <a:bodyPr wrap="square" lIns="217709" tIns="108855" rIns="217709" bIns="108855">
            <a:spAutoFit/>
          </a:bodyPr>
          <a:lstStyle/>
          <a:p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www.celticnext.eu                                         CIAD, Selcuk Ogrenci, </a:t>
            </a:r>
            <a:r>
              <a:rPr lang="en-GB" sz="2800" dirty="0" err="1" smtClean="0">
                <a:solidFill>
                  <a:schemeClr val="accent1">
                    <a:lumMod val="75000"/>
                  </a:schemeClr>
                </a:solidFill>
              </a:rPr>
              <a:t>Kadir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 Has University, ogrenci@khas.edu.tr</a:t>
            </a:r>
            <a:endParaRPr lang="en-GB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06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fontAlgn="base">
              <a:spcAft>
                <a:spcPct val="0"/>
              </a:spcAft>
            </a:pPr>
            <a:r>
              <a:rPr lang="en-GB" sz="9200" b="1" dirty="0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</a:rPr>
              <a:t>Proposal </a:t>
            </a:r>
            <a:r>
              <a:rPr lang="en-GB" sz="9200" b="1" dirty="0" smtClean="0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</a:rPr>
              <a:t>Introduction</a:t>
            </a:r>
            <a:endParaRPr lang="en-GB" sz="9200" b="1" dirty="0">
              <a:solidFill>
                <a:srgbClr val="0070C0"/>
              </a:solidFill>
              <a:latin typeface="Aleo" panose="020F0502020204030203" pitchFamily="34" charset="0"/>
              <a:ea typeface="Aleo" panose="020F0502020204030203" pitchFamily="34" charset="0"/>
              <a:cs typeface="Aleo" panose="020F0502020204030203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F1B1E-6AFE-4261-906D-D1191F0F518F}" type="slidenum">
              <a:rPr lang="en-GB" altLang="en-US" smtClean="0"/>
              <a:pPr/>
              <a:t>4</a:t>
            </a:fld>
            <a:endParaRPr lang="en-GB" altLang="en-US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56496" y="269999"/>
            <a:ext cx="7456487" cy="219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95" r="2224"/>
          <a:stretch/>
        </p:blipFill>
        <p:spPr>
          <a:xfrm>
            <a:off x="13714509" y="17240"/>
            <a:ext cx="10669491" cy="296956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855" y="3612149"/>
            <a:ext cx="9729105" cy="7165859"/>
          </a:xfrm>
          <a:prstGeom prst="rect">
            <a:avLst/>
          </a:prstGeom>
        </p:spPr>
      </p:pic>
      <p:pic>
        <p:nvPicPr>
          <p:cNvPr id="10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0032" y="3612150"/>
            <a:ext cx="8712968" cy="7419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3056096" y="10778008"/>
            <a:ext cx="76811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Anomaly detection in </a:t>
            </a:r>
          </a:p>
          <a:p>
            <a:pPr algn="ctr"/>
            <a:r>
              <a:rPr lang="en-US" sz="3600" dirty="0" smtClean="0"/>
              <a:t>walking trajectory</a:t>
            </a:r>
            <a:endParaRPr lang="tr-TR" sz="3600" dirty="0"/>
          </a:p>
        </p:txBody>
      </p:sp>
      <p:sp>
        <p:nvSpPr>
          <p:cNvPr id="13" name="Rectangle 12"/>
          <p:cNvSpPr/>
          <p:nvPr/>
        </p:nvSpPr>
        <p:spPr>
          <a:xfrm>
            <a:off x="1174776" y="12834664"/>
            <a:ext cx="20522280" cy="650723"/>
          </a:xfrm>
          <a:prstGeom prst="rect">
            <a:avLst/>
          </a:prstGeom>
        </p:spPr>
        <p:txBody>
          <a:bodyPr wrap="square" lIns="217709" tIns="108855" rIns="217709" bIns="108855">
            <a:spAutoFit/>
          </a:bodyPr>
          <a:lstStyle/>
          <a:p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www.celticnext.eu                                         CIAD, Selcuk Ogrenci, </a:t>
            </a:r>
            <a:r>
              <a:rPr lang="en-GB" sz="2800" dirty="0" err="1" smtClean="0">
                <a:solidFill>
                  <a:schemeClr val="accent1">
                    <a:lumMod val="75000"/>
                  </a:schemeClr>
                </a:solidFill>
              </a:rPr>
              <a:t>Kadir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 Has University, ogrenci@khas.edu.tr</a:t>
            </a:r>
            <a:endParaRPr lang="en-GB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199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fontAlgn="base">
              <a:spcAft>
                <a:spcPct val="0"/>
              </a:spcAft>
            </a:pPr>
            <a:r>
              <a:rPr lang="en-GB" sz="9200" b="1" dirty="0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</a:rPr>
              <a:t>Partners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F1B1E-6AFE-4261-906D-D1191F0F518F}" type="slidenum">
              <a:rPr lang="en-GB" altLang="en-US" smtClean="0"/>
              <a:pPr/>
              <a:t>5</a:t>
            </a:fld>
            <a:endParaRPr lang="en-GB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579208" y="4697760"/>
            <a:ext cx="19202133" cy="3913155"/>
          </a:xfrm>
          <a:prstGeom prst="rect">
            <a:avLst/>
          </a:prstGeom>
          <a:noFill/>
        </p:spPr>
        <p:txBody>
          <a:bodyPr wrap="square" lIns="217709" tIns="108855" rIns="217709" bIns="108855" rtlCol="0">
            <a:spAutoFit/>
          </a:bodyPr>
          <a:lstStyle/>
          <a:p>
            <a:r>
              <a:rPr lang="en-US" sz="4800" dirty="0"/>
              <a:t>TYPE OF PARTNER SOUGHT </a:t>
            </a:r>
            <a:endParaRPr lang="en-US" sz="4800" dirty="0" smtClean="0"/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dirty="0" smtClean="0"/>
              <a:t>Hospitals </a:t>
            </a:r>
            <a:r>
              <a:rPr lang="en-US" sz="4800" dirty="0"/>
              <a:t>for specifications, integration, prototyping, </a:t>
            </a:r>
            <a:endParaRPr lang="en-US" sz="4800" dirty="0" smtClean="0"/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dirty="0" smtClean="0"/>
              <a:t>Company </a:t>
            </a:r>
            <a:r>
              <a:rPr lang="en-US" sz="4800" dirty="0"/>
              <a:t>to develop mobile app, event detection algorithms Company to design, implement iBeacon placements </a:t>
            </a:r>
            <a:endParaRPr lang="en-US" sz="4800" dirty="0" smtClean="0"/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dirty="0" smtClean="0"/>
              <a:t>Municipalities </a:t>
            </a:r>
            <a:r>
              <a:rPr lang="en-US" sz="4800" dirty="0"/>
              <a:t>to place such </a:t>
            </a:r>
            <a:r>
              <a:rPr lang="en-US" sz="4800" dirty="0" err="1"/>
              <a:t>iBeacons</a:t>
            </a:r>
            <a:r>
              <a:rPr lang="en-US" sz="4800" dirty="0"/>
              <a:t> to form a platform/testbed</a:t>
            </a: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56496" y="269999"/>
            <a:ext cx="7456487" cy="219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95" r="2224"/>
          <a:stretch/>
        </p:blipFill>
        <p:spPr>
          <a:xfrm>
            <a:off x="13714509" y="17240"/>
            <a:ext cx="10669491" cy="296956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174776" y="12834664"/>
            <a:ext cx="20522280" cy="650723"/>
          </a:xfrm>
          <a:prstGeom prst="rect">
            <a:avLst/>
          </a:prstGeom>
        </p:spPr>
        <p:txBody>
          <a:bodyPr wrap="square" lIns="217709" tIns="108855" rIns="217709" bIns="108855">
            <a:spAutoFit/>
          </a:bodyPr>
          <a:lstStyle/>
          <a:p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www.celticnext.eu                                         CIAD, Selcuk Ogrenci, </a:t>
            </a:r>
            <a:r>
              <a:rPr lang="en-GB" sz="2800" dirty="0" err="1" smtClean="0">
                <a:solidFill>
                  <a:schemeClr val="accent1">
                    <a:lumMod val="75000"/>
                  </a:schemeClr>
                </a:solidFill>
              </a:rPr>
              <a:t>Kadir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 Has University, ogrenci@khas.edu.tr</a:t>
            </a:r>
            <a:endParaRPr lang="en-GB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909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fontAlgn="base">
              <a:spcAft>
                <a:spcPct val="0"/>
              </a:spcAft>
            </a:pPr>
            <a:r>
              <a:rPr lang="en-GB" sz="9200" b="1" dirty="0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</a:rPr>
              <a:t>Contact Info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F1B1E-6AFE-4261-906D-D1191F0F518F}" type="slidenum">
              <a:rPr lang="en-GB" altLang="en-US" smtClean="0"/>
              <a:pPr/>
              <a:t>6</a:t>
            </a:fld>
            <a:endParaRPr lang="en-GB" altLang="en-US"/>
          </a:p>
        </p:txBody>
      </p:sp>
      <p:sp>
        <p:nvSpPr>
          <p:cNvPr id="5" name="TextBox 4"/>
          <p:cNvSpPr txBox="1"/>
          <p:nvPr/>
        </p:nvSpPr>
        <p:spPr>
          <a:xfrm>
            <a:off x="2542928" y="3185592"/>
            <a:ext cx="20018224" cy="14331391"/>
          </a:xfrm>
          <a:prstGeom prst="rect">
            <a:avLst/>
          </a:prstGeom>
          <a:noFill/>
        </p:spPr>
        <p:txBody>
          <a:bodyPr wrap="square" lIns="217709" tIns="108855" rIns="217709" bIns="108855" rtlCol="0">
            <a:spAutoFit/>
          </a:bodyPr>
          <a:lstStyle/>
          <a:p>
            <a:pPr eaLnBrk="1" hangingPunct="1"/>
            <a:r>
              <a:rPr lang="en-GB" sz="5400" b="1" dirty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</a:rPr>
              <a:t>For more information and for interest to participate please contact:</a:t>
            </a:r>
          </a:p>
          <a:p>
            <a:endParaRPr lang="en-GB" sz="4800" dirty="0">
              <a:solidFill>
                <a:srgbClr val="0070C0"/>
              </a:solidFill>
            </a:endParaRPr>
          </a:p>
          <a:p>
            <a:pPr eaLnBrk="1" hangingPunct="1"/>
            <a:r>
              <a:rPr lang="en-GB" sz="4800" dirty="0">
                <a:solidFill>
                  <a:srgbClr val="0070C0"/>
                </a:solidFill>
              </a:rPr>
              <a:t>		</a:t>
            </a:r>
            <a:r>
              <a:rPr lang="en-GB" sz="4300" dirty="0">
                <a:solidFill>
                  <a:srgbClr val="0070C0"/>
                </a:solidFill>
                <a:sym typeface="Lato" panose="020F0502020204030203" pitchFamily="34" charset="0"/>
              </a:rPr>
              <a:t>SELCUK OGRENCI</a:t>
            </a:r>
          </a:p>
          <a:p>
            <a:pPr eaLnBrk="1" hangingPunct="1"/>
            <a:r>
              <a:rPr lang="en-GB" sz="4300" dirty="0">
                <a:solidFill>
                  <a:srgbClr val="0070C0"/>
                </a:solidFill>
                <a:sym typeface="Lato" panose="020F0502020204030203" pitchFamily="34" charset="0"/>
              </a:rPr>
              <a:t>		KADIR HAS UNIVERSITY</a:t>
            </a:r>
          </a:p>
          <a:p>
            <a:pPr eaLnBrk="1" hangingPunct="1"/>
            <a:r>
              <a:rPr lang="en-GB" sz="4300" dirty="0">
                <a:solidFill>
                  <a:srgbClr val="0070C0"/>
                </a:solidFill>
                <a:sym typeface="Lato" panose="020F0502020204030203" pitchFamily="34" charset="0"/>
              </a:rPr>
              <a:t>		ogrenci@khas.edu.tr</a:t>
            </a:r>
          </a:p>
          <a:p>
            <a:r>
              <a:rPr lang="en-GB" sz="4300" dirty="0">
                <a:solidFill>
                  <a:srgbClr val="0070C0"/>
                </a:solidFill>
              </a:rPr>
              <a:t>		</a:t>
            </a:r>
            <a:r>
              <a:rPr lang="en-GB" sz="4300" dirty="0" smtClean="0">
                <a:solidFill>
                  <a:srgbClr val="0070C0"/>
                </a:solidFill>
              </a:rPr>
              <a:t>+90 542 2834864</a:t>
            </a:r>
            <a:endParaRPr lang="en-GB" sz="4300" dirty="0">
              <a:solidFill>
                <a:srgbClr val="0070C0"/>
              </a:solidFill>
            </a:endParaRPr>
          </a:p>
          <a:p>
            <a:r>
              <a:rPr lang="en-GB" sz="4300" dirty="0">
                <a:solidFill>
                  <a:srgbClr val="0070C0"/>
                </a:solidFill>
              </a:rPr>
              <a:t>		</a:t>
            </a:r>
            <a:r>
              <a:rPr lang="en-GB" sz="4300" dirty="0" err="1" smtClean="0">
                <a:solidFill>
                  <a:srgbClr val="0070C0"/>
                </a:solidFill>
              </a:rPr>
              <a:t>Cibali</a:t>
            </a:r>
            <a:r>
              <a:rPr lang="en-GB" sz="4300" dirty="0" smtClean="0">
                <a:solidFill>
                  <a:srgbClr val="0070C0"/>
                </a:solidFill>
              </a:rPr>
              <a:t>, </a:t>
            </a:r>
            <a:r>
              <a:rPr lang="en-GB" sz="4300" dirty="0" err="1" smtClean="0">
                <a:solidFill>
                  <a:srgbClr val="0070C0"/>
                </a:solidFill>
              </a:rPr>
              <a:t>Fatih</a:t>
            </a:r>
            <a:r>
              <a:rPr lang="en-GB" sz="4300" dirty="0" smtClean="0">
                <a:solidFill>
                  <a:srgbClr val="0070C0"/>
                </a:solidFill>
              </a:rPr>
              <a:t>, Istanbul, Turkey</a:t>
            </a:r>
            <a:endParaRPr lang="en-GB" sz="4300" dirty="0">
              <a:solidFill>
                <a:srgbClr val="0070C0"/>
              </a:solidFill>
            </a:endParaRPr>
          </a:p>
          <a:p>
            <a:r>
              <a:rPr lang="en-GB" sz="4300" dirty="0">
                <a:solidFill>
                  <a:srgbClr val="0070C0"/>
                </a:solidFill>
              </a:rPr>
              <a:t>		</a:t>
            </a:r>
            <a:r>
              <a:rPr lang="en-GB" sz="4300" dirty="0" smtClean="0">
                <a:solidFill>
                  <a:srgbClr val="0070C0"/>
                </a:solidFill>
              </a:rPr>
              <a:t>www.khas.edu.tr</a:t>
            </a:r>
            <a:endParaRPr lang="en-GB" sz="4300" dirty="0">
              <a:solidFill>
                <a:srgbClr val="0070C0"/>
              </a:solidFill>
            </a:endParaRPr>
          </a:p>
          <a:p>
            <a:endParaRPr lang="en-GB" sz="4800" dirty="0">
              <a:solidFill>
                <a:srgbClr val="0070C0"/>
              </a:solidFill>
            </a:endParaRPr>
          </a:p>
          <a:p>
            <a:pPr lvl="8"/>
            <a:r>
              <a:rPr lang="de-DE" sz="54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</a:rPr>
              <a:t>Presentation and further info: </a:t>
            </a:r>
            <a:r>
              <a:rPr lang="en-GB" sz="5400" dirty="0">
                <a:solidFill>
                  <a:srgbClr val="0070C0"/>
                </a:solidFill>
                <a:sym typeface="Lato" panose="020F0502020204030203" pitchFamily="34" charset="0"/>
              </a:rPr>
              <a:t>ogrenci@khas.edu.tr</a:t>
            </a:r>
          </a:p>
          <a:p>
            <a:pPr lvl="8"/>
            <a:r>
              <a:rPr lang="de-DE" sz="54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</a:rPr>
              <a:t> </a:t>
            </a:r>
            <a:endParaRPr lang="de-DE" sz="5400" b="1" dirty="0">
              <a:solidFill>
                <a:srgbClr val="0070C0"/>
              </a:solidFill>
              <a:latin typeface="Arial" panose="020B0604020202020204" pitchFamily="34" charset="0"/>
              <a:ea typeface="Aleo" panose="020F0502020204030203" pitchFamily="34" charset="0"/>
              <a:cs typeface="Arial" panose="020B0604020202020204" pitchFamily="34" charset="0"/>
            </a:endParaRPr>
          </a:p>
          <a:p>
            <a:pPr lvl="8"/>
            <a:endParaRPr lang="en-GB" sz="4800" dirty="0" smtClean="0">
              <a:solidFill>
                <a:srgbClr val="0070C0"/>
              </a:solidFill>
            </a:endParaRPr>
          </a:p>
          <a:p>
            <a:pPr lvl="8"/>
            <a:r>
              <a:rPr lang="en-GB" sz="4800" dirty="0" smtClean="0">
                <a:solidFill>
                  <a:srgbClr val="0070C0"/>
                </a:solidFill>
              </a:rPr>
              <a:t>       </a:t>
            </a:r>
          </a:p>
          <a:p>
            <a:pPr lvl="8"/>
            <a:r>
              <a:rPr lang="en-GB" sz="4800" dirty="0" smtClean="0">
                <a:solidFill>
                  <a:srgbClr val="0070C0"/>
                </a:solidFill>
              </a:rPr>
              <a:t>  </a:t>
            </a:r>
            <a:endParaRPr lang="en-GB" sz="4800" dirty="0">
              <a:solidFill>
                <a:srgbClr val="0070C0"/>
              </a:solidFill>
            </a:endParaRPr>
          </a:p>
          <a:p>
            <a:pPr lvl="8"/>
            <a:endParaRPr lang="de-DE" sz="4800" dirty="0" smtClean="0">
              <a:solidFill>
                <a:srgbClr val="0070C0"/>
              </a:solidFill>
            </a:endParaRPr>
          </a:p>
          <a:p>
            <a:pPr lvl="8"/>
            <a:endParaRPr lang="en-GB" sz="4800" dirty="0"/>
          </a:p>
          <a:p>
            <a:pPr lvl="8"/>
            <a:endParaRPr lang="en-GB" sz="4800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56496" y="269999"/>
            <a:ext cx="7456487" cy="219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454696" y="12870025"/>
            <a:ext cx="20522280" cy="650723"/>
          </a:xfrm>
          <a:prstGeom prst="rect">
            <a:avLst/>
          </a:prstGeom>
        </p:spPr>
        <p:txBody>
          <a:bodyPr wrap="square" lIns="217709" tIns="108855" rIns="217709" bIns="108855">
            <a:spAutoFit/>
          </a:bodyPr>
          <a:lstStyle/>
          <a:p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                             </a:t>
            </a:r>
            <a:endParaRPr lang="en-GB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95" r="2224"/>
          <a:stretch/>
        </p:blipFill>
        <p:spPr>
          <a:xfrm>
            <a:off x="13714509" y="17240"/>
            <a:ext cx="10669491" cy="2969568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68494" y="5711511"/>
            <a:ext cx="2821599" cy="3477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411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Spanish Chair Eureka 2016 intern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panish Chair Eureka 2016 interno" id="{BA4051FA-B5A8-8041-902C-54A3E0A35E45}" vid="{A453499C-19AA-F249-A308-67522C957B5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244</Words>
  <Characters>0</Characters>
  <Application>Microsoft Office PowerPoint</Application>
  <PresentationFormat>Custom</PresentationFormat>
  <Lines>0</Lines>
  <Paragraphs>56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1_Spanish Chair Eureka 2016 interno</vt:lpstr>
      <vt:lpstr>Office Theme</vt:lpstr>
      <vt:lpstr>PowerPoint Presentation</vt:lpstr>
      <vt:lpstr>Teaser</vt:lpstr>
      <vt:lpstr>Organisation Profile</vt:lpstr>
      <vt:lpstr>Proposal Introduction</vt:lpstr>
      <vt:lpstr>Partners</vt:lpstr>
      <vt:lpstr>Contact Info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conference@thesai.org</dc:creator>
  <cp:lastModifiedBy>Christiane Reinsch</cp:lastModifiedBy>
  <cp:revision>285</cp:revision>
  <dcterms:modified xsi:type="dcterms:W3CDTF">2019-09-24T07:31:12Z</dcterms:modified>
</cp:coreProperties>
</file>