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10"/>
  </p:notesMasterIdLst>
  <p:sldIdLst>
    <p:sldId id="272" r:id="rId3"/>
    <p:sldId id="315" r:id="rId4"/>
    <p:sldId id="316" r:id="rId5"/>
    <p:sldId id="319" r:id="rId6"/>
    <p:sldId id="318" r:id="rId7"/>
    <p:sldId id="321" r:id="rId8"/>
    <p:sldId id="320" r:id="rId9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6AAF"/>
    <a:srgbClr val="F6A427"/>
    <a:srgbClr val="46A3F1"/>
    <a:srgbClr val="F35C53"/>
    <a:srgbClr val="9BBB59"/>
    <a:srgbClr val="FFFFFF"/>
    <a:srgbClr val="804078"/>
    <a:srgbClr val="9E2286"/>
    <a:srgbClr val="0099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90" autoAdjust="0"/>
    <p:restoredTop sz="65939" autoAdjust="0"/>
  </p:normalViewPr>
  <p:slideViewPr>
    <p:cSldViewPr>
      <p:cViewPr varScale="1">
        <p:scale>
          <a:sx n="29" d="100"/>
          <a:sy n="29" d="100"/>
        </p:scale>
        <p:origin x="1766" y="8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23.09.2019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139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999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521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946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979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271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5.jp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7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5.jpg"/><Relationship Id="rId9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5.jpg"/><Relationship Id="rId7" Type="http://schemas.openxmlformats.org/officeDocument/2006/relationships/image" Target="../media/image25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emf"/><Relationship Id="rId11" Type="http://schemas.openxmlformats.org/officeDocument/2006/relationships/image" Target="../media/image29.png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/>
          </p:cNvSpPr>
          <p:nvPr/>
        </p:nvSpPr>
        <p:spPr bwMode="auto">
          <a:xfrm>
            <a:off x="-27856" y="11030981"/>
            <a:ext cx="2438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en-US" sz="5400" b="1" dirty="0">
              <a:solidFill>
                <a:srgbClr val="3C3C3C"/>
              </a:solidFill>
              <a:latin typeface="Century Gothic" panose="020B0502020202020204" pitchFamily="34" charset="0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688" y="89248"/>
            <a:ext cx="3657656" cy="435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7"/>
          <p:cNvSpPr>
            <a:spLocks/>
          </p:cNvSpPr>
          <p:nvPr/>
        </p:nvSpPr>
        <p:spPr bwMode="auto">
          <a:xfrm>
            <a:off x="3551040" y="733539"/>
            <a:ext cx="17039908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CELTIC-NEXT </a:t>
            </a:r>
            <a:br>
              <a:rPr lang="en-GB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</a:br>
            <a:r>
              <a:rPr lang="en-GB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Event</a:t>
            </a:r>
            <a:endParaRPr lang="en-GB" sz="36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7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25</a:t>
            </a:r>
            <a:r>
              <a:rPr lang="en-GB" sz="7000" baseline="30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th</a:t>
            </a:r>
            <a:r>
              <a:rPr lang="en-GB" sz="7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September 2019, Istanbul  </a:t>
            </a: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6617594" y="10222648"/>
            <a:ext cx="1066317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&lt;Utku Can </a:t>
            </a:r>
            <a:r>
              <a:rPr lang="en-GB" sz="4400" b="1" dirty="0" err="1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Aytaç,Triodor</a:t>
            </a:r>
            <a:r>
              <a:rPr lang="en-GB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 </a:t>
            </a:r>
            <a:r>
              <a:rPr lang="en-GB" sz="4400" b="1" dirty="0" err="1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Ar</a:t>
            </a:r>
            <a:r>
              <a:rPr lang="en-GB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-Ge&gt;</a:t>
            </a:r>
          </a:p>
          <a:p>
            <a:pPr eaLnBrk="1" hangingPunct="1"/>
            <a:r>
              <a:rPr lang="en-GB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R&amp;D Project Manager &amp; PhD. Candidate</a:t>
            </a:r>
            <a:endParaRPr lang="en-GB" sz="4400" b="1" dirty="0">
              <a:solidFill>
                <a:schemeClr val="tx2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  <a:p>
            <a:pPr eaLnBrk="1" hangingPunct="1"/>
            <a:r>
              <a:rPr lang="en-GB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&lt;ucan.aytac@triodor.eu&gt;</a:t>
            </a:r>
            <a:endParaRPr lang="en-GB" sz="4400" b="1" dirty="0">
              <a:solidFill>
                <a:schemeClr val="tx2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99321" y="6690851"/>
            <a:ext cx="6499718" cy="32305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" t="12515"/>
          <a:stretch/>
        </p:blipFill>
        <p:spPr>
          <a:xfrm>
            <a:off x="0" y="0"/>
            <a:ext cx="4991201" cy="44097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198" y="7550050"/>
            <a:ext cx="4723964" cy="15121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223448" y="5169043"/>
            <a:ext cx="950505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7000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Excellence in Business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de-DE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Gill Sans" charset="0"/>
              </a:rPr>
              <a:t>Teaser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  <a:sym typeface="Gill Sans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697432" y="6415480"/>
            <a:ext cx="23474608" cy="1574053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algn="ctr"/>
            <a:endParaRPr lang="de-DE" sz="4800" i="1" dirty="0">
              <a:solidFill>
                <a:srgbClr val="0070C0"/>
              </a:solidFill>
            </a:endParaRPr>
          </a:p>
          <a:p>
            <a:pPr algn="ctr"/>
            <a:r>
              <a:rPr lang="en-US" sz="4000" b="1" i="1" dirty="0" smtClean="0">
                <a:solidFill>
                  <a:srgbClr val="0070C0"/>
                </a:solidFill>
              </a:rPr>
              <a:t>Your technology partner with a versatile expertise in ICT and robotics</a:t>
            </a:r>
            <a:endParaRPr lang="de-DE" sz="4000" b="1" i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en-GB" sz="2800" dirty="0" err="1" smtClean="0">
                <a:solidFill>
                  <a:schemeClr val="accent1">
                    <a:lumMod val="75000"/>
                  </a:schemeClr>
                </a:solidFill>
              </a:rPr>
              <a:t>Triodor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800" dirty="0" err="1" smtClean="0">
                <a:solidFill>
                  <a:schemeClr val="accent1">
                    <a:lumMod val="75000"/>
                  </a:schemeClr>
                </a:solidFill>
              </a:rPr>
              <a:t>Ar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-Ge, Utku Can </a:t>
            </a:r>
            <a:r>
              <a:rPr lang="en-GB" sz="2800" dirty="0" err="1" smtClean="0">
                <a:solidFill>
                  <a:schemeClr val="accent1">
                    <a:lumMod val="75000"/>
                  </a:schemeClr>
                </a:solidFill>
              </a:rPr>
              <a:t>Aytaç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ucan.aytac@triodor.eu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17E7964-6D76-4B67-BB89-10D5310FBE57}"/>
              </a:ext>
            </a:extLst>
          </p:cNvPr>
          <p:cNvSpPr txBox="1"/>
          <p:nvPr/>
        </p:nvSpPr>
        <p:spPr>
          <a:xfrm>
            <a:off x="1462808" y="5844331"/>
            <a:ext cx="8352928" cy="107721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IN" sz="8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Open Sans"/>
              </a:rPr>
              <a:t>Who We Are?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9BCB0D8-C465-4C66-B355-4A6C4571010A}"/>
              </a:ext>
            </a:extLst>
          </p:cNvPr>
          <p:cNvSpPr txBox="1"/>
          <p:nvPr/>
        </p:nvSpPr>
        <p:spPr>
          <a:xfrm>
            <a:off x="3839072" y="8476144"/>
            <a:ext cx="10177651" cy="107721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IN" sz="8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Open Sans"/>
              </a:rPr>
              <a:t>What We </a:t>
            </a:r>
            <a:r>
              <a:rPr lang="en-IN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Open Sans"/>
              </a:rPr>
              <a:t>Do?</a:t>
            </a:r>
            <a:endParaRPr lang="en-IN" sz="8000" b="1" dirty="0">
              <a:solidFill>
                <a:schemeClr val="tx2">
                  <a:lumMod val="60000"/>
                  <a:lumOff val="40000"/>
                </a:schemeClr>
              </a:solidFill>
              <a:latin typeface="Open San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27104" y="9926420"/>
            <a:ext cx="20522279" cy="835389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algn="ctr"/>
            <a:r>
              <a:rPr lang="en-US" sz="4000" b="1" i="1" dirty="0">
                <a:solidFill>
                  <a:srgbClr val="0070C0"/>
                </a:solidFill>
              </a:rPr>
              <a:t>Develop high-technology </a:t>
            </a:r>
            <a:r>
              <a:rPr lang="en-US" sz="4000" b="1" i="1" dirty="0" smtClean="0">
                <a:solidFill>
                  <a:srgbClr val="0070C0"/>
                </a:solidFill>
              </a:rPr>
              <a:t>concepts and solutions </a:t>
            </a:r>
            <a:r>
              <a:rPr lang="en-US" sz="4000" b="1" i="1" dirty="0">
                <a:solidFill>
                  <a:srgbClr val="0070C0"/>
                </a:solidFill>
              </a:rPr>
              <a:t>for different sectors worldwide</a:t>
            </a:r>
            <a:endParaRPr lang="de-DE" sz="4000" b="1" i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956" y="2200359"/>
            <a:ext cx="5376077" cy="1720913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3602128D-39B5-416E-A8C0-CC12FE4B6560}"/>
              </a:ext>
            </a:extLst>
          </p:cNvPr>
          <p:cNvCxnSpPr/>
          <p:nvPr/>
        </p:nvCxnSpPr>
        <p:spPr>
          <a:xfrm>
            <a:off x="3479030" y="5518187"/>
            <a:ext cx="17353927" cy="72008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17E7964-6D76-4B67-BB89-10D5310FBE57}"/>
              </a:ext>
            </a:extLst>
          </p:cNvPr>
          <p:cNvSpPr txBox="1"/>
          <p:nvPr/>
        </p:nvSpPr>
        <p:spPr>
          <a:xfrm>
            <a:off x="3424292" y="4640862"/>
            <a:ext cx="8352928" cy="6340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IN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Open Sans"/>
              </a:rPr>
              <a:t>Business HQ: Amsterdam</a:t>
            </a:r>
            <a:endParaRPr lang="en-IN" sz="4400" b="1" dirty="0">
              <a:solidFill>
                <a:schemeClr val="tx2">
                  <a:lumMod val="60000"/>
                  <a:lumOff val="40000"/>
                </a:schemeClr>
              </a:solidFill>
              <a:latin typeface="Open San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A17E7964-6D76-4B67-BB89-10D5310FBE57}"/>
              </a:ext>
            </a:extLst>
          </p:cNvPr>
          <p:cNvSpPr txBox="1"/>
          <p:nvPr/>
        </p:nvSpPr>
        <p:spPr>
          <a:xfrm>
            <a:off x="14058558" y="4637891"/>
            <a:ext cx="8352928" cy="6340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IN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Open Sans"/>
              </a:rPr>
              <a:t>Technology HQ: İstanbul</a:t>
            </a:r>
            <a:endParaRPr lang="en-IN" sz="4400" b="1" dirty="0">
              <a:solidFill>
                <a:schemeClr val="tx2">
                  <a:lumMod val="60000"/>
                  <a:lumOff val="40000"/>
                </a:schemeClr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4169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de-DE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Organisation Profile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3</a:t>
            </a:fld>
            <a:endParaRPr lang="en-GB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Triodor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Ar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-Ge, Utku Can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Aytaç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, ucan.aytac@triodor.eu</a:t>
            </a:r>
          </a:p>
        </p:txBody>
      </p:sp>
      <p:grpSp>
        <p:nvGrpSpPr>
          <p:cNvPr id="144" name="Group 3"/>
          <p:cNvGrpSpPr>
            <a:grpSpLocks/>
          </p:cNvGrpSpPr>
          <p:nvPr/>
        </p:nvGrpSpPr>
        <p:grpSpPr bwMode="auto">
          <a:xfrm>
            <a:off x="7508381" y="4227992"/>
            <a:ext cx="9790209" cy="7980689"/>
            <a:chOff x="0" y="0"/>
            <a:chExt cx="6543970" cy="5478237"/>
          </a:xfrm>
        </p:grpSpPr>
        <p:sp>
          <p:nvSpPr>
            <p:cNvPr id="145" name="Freeform 7"/>
            <p:cNvSpPr>
              <a:spLocks noChangeArrowheads="1"/>
            </p:cNvSpPr>
            <p:nvPr/>
          </p:nvSpPr>
          <p:spPr bwMode="auto">
            <a:xfrm>
              <a:off x="2079915" y="4682885"/>
              <a:ext cx="2404517" cy="795352"/>
            </a:xfrm>
            <a:custGeom>
              <a:avLst/>
              <a:gdLst>
                <a:gd name="T0" fmla="*/ 2386454 w 2263"/>
                <a:gd name="T1" fmla="*/ 736948 h 749"/>
                <a:gd name="T2" fmla="*/ 2153759 w 2263"/>
                <a:gd name="T3" fmla="*/ 687040 h 749"/>
                <a:gd name="T4" fmla="*/ 2080444 w 2263"/>
                <a:gd name="T5" fmla="*/ 588284 h 749"/>
                <a:gd name="T6" fmla="*/ 2032630 w 2263"/>
                <a:gd name="T7" fmla="*/ 0 h 749"/>
                <a:gd name="T8" fmla="*/ 371887 w 2263"/>
                <a:gd name="T9" fmla="*/ 0 h 749"/>
                <a:gd name="T10" fmla="*/ 325136 w 2263"/>
                <a:gd name="T11" fmla="*/ 588284 h 749"/>
                <a:gd name="T12" fmla="*/ 251821 w 2263"/>
                <a:gd name="T13" fmla="*/ 687040 h 749"/>
                <a:gd name="T14" fmla="*/ 12750 w 2263"/>
                <a:gd name="T15" fmla="*/ 738010 h 749"/>
                <a:gd name="T16" fmla="*/ 0 w 2263"/>
                <a:gd name="T17" fmla="*/ 751815 h 749"/>
                <a:gd name="T18" fmla="*/ 0 w 2263"/>
                <a:gd name="T19" fmla="*/ 795352 h 749"/>
                <a:gd name="T20" fmla="*/ 6375 w 2263"/>
                <a:gd name="T21" fmla="*/ 795352 h 749"/>
                <a:gd name="T22" fmla="*/ 2398142 w 2263"/>
                <a:gd name="T23" fmla="*/ 795352 h 749"/>
                <a:gd name="T24" fmla="*/ 2404517 w 2263"/>
                <a:gd name="T25" fmla="*/ 795352 h 749"/>
                <a:gd name="T26" fmla="*/ 2404517 w 2263"/>
                <a:gd name="T27" fmla="*/ 752877 h 749"/>
                <a:gd name="T28" fmla="*/ 2386454 w 2263"/>
                <a:gd name="T29" fmla="*/ 736948 h 74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63"/>
                <a:gd name="T46" fmla="*/ 0 h 749"/>
                <a:gd name="T47" fmla="*/ 2263 w 2263"/>
                <a:gd name="T48" fmla="*/ 749 h 74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63" h="749">
                  <a:moveTo>
                    <a:pt x="2246" y="694"/>
                  </a:moveTo>
                  <a:cubicBezTo>
                    <a:pt x="2202" y="684"/>
                    <a:pt x="2089" y="661"/>
                    <a:pt x="2027" y="647"/>
                  </a:cubicBezTo>
                  <a:cubicBezTo>
                    <a:pt x="1949" y="629"/>
                    <a:pt x="1958" y="554"/>
                    <a:pt x="1958" y="554"/>
                  </a:cubicBezTo>
                  <a:cubicBezTo>
                    <a:pt x="1913" y="0"/>
                    <a:pt x="1913" y="0"/>
                    <a:pt x="1913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06" y="554"/>
                    <a:pt x="306" y="554"/>
                    <a:pt x="306" y="554"/>
                  </a:cubicBezTo>
                  <a:cubicBezTo>
                    <a:pt x="306" y="554"/>
                    <a:pt x="315" y="629"/>
                    <a:pt x="237" y="647"/>
                  </a:cubicBezTo>
                  <a:cubicBezTo>
                    <a:pt x="172" y="662"/>
                    <a:pt x="50" y="687"/>
                    <a:pt x="12" y="695"/>
                  </a:cubicBezTo>
                  <a:cubicBezTo>
                    <a:pt x="0" y="699"/>
                    <a:pt x="0" y="708"/>
                    <a:pt x="0" y="708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6" y="749"/>
                    <a:pt x="6" y="749"/>
                    <a:pt x="6" y="749"/>
                  </a:cubicBezTo>
                  <a:cubicBezTo>
                    <a:pt x="2257" y="749"/>
                    <a:pt x="2257" y="749"/>
                    <a:pt x="2257" y="749"/>
                  </a:cubicBezTo>
                  <a:cubicBezTo>
                    <a:pt x="2263" y="749"/>
                    <a:pt x="2263" y="749"/>
                    <a:pt x="2263" y="749"/>
                  </a:cubicBezTo>
                  <a:cubicBezTo>
                    <a:pt x="2263" y="709"/>
                    <a:pt x="2263" y="709"/>
                    <a:pt x="2263" y="709"/>
                  </a:cubicBezTo>
                  <a:cubicBezTo>
                    <a:pt x="2263" y="709"/>
                    <a:pt x="2263" y="698"/>
                    <a:pt x="2246" y="69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46" name="Freeform 7"/>
            <p:cNvSpPr>
              <a:spLocks noChangeArrowheads="1"/>
            </p:cNvSpPr>
            <p:nvPr/>
          </p:nvSpPr>
          <p:spPr bwMode="auto">
            <a:xfrm>
              <a:off x="2084153" y="4676540"/>
              <a:ext cx="2404517" cy="795352"/>
            </a:xfrm>
            <a:custGeom>
              <a:avLst/>
              <a:gdLst>
                <a:gd name="T0" fmla="*/ 2386454 w 2263"/>
                <a:gd name="T1" fmla="*/ 736948 h 749"/>
                <a:gd name="T2" fmla="*/ 2153759 w 2263"/>
                <a:gd name="T3" fmla="*/ 687040 h 749"/>
                <a:gd name="T4" fmla="*/ 2080444 w 2263"/>
                <a:gd name="T5" fmla="*/ 588284 h 749"/>
                <a:gd name="T6" fmla="*/ 2032630 w 2263"/>
                <a:gd name="T7" fmla="*/ 0 h 749"/>
                <a:gd name="T8" fmla="*/ 371887 w 2263"/>
                <a:gd name="T9" fmla="*/ 0 h 749"/>
                <a:gd name="T10" fmla="*/ 325136 w 2263"/>
                <a:gd name="T11" fmla="*/ 588284 h 749"/>
                <a:gd name="T12" fmla="*/ 251821 w 2263"/>
                <a:gd name="T13" fmla="*/ 687040 h 749"/>
                <a:gd name="T14" fmla="*/ 12750 w 2263"/>
                <a:gd name="T15" fmla="*/ 738010 h 749"/>
                <a:gd name="T16" fmla="*/ 0 w 2263"/>
                <a:gd name="T17" fmla="*/ 751815 h 749"/>
                <a:gd name="T18" fmla="*/ 0 w 2263"/>
                <a:gd name="T19" fmla="*/ 795352 h 749"/>
                <a:gd name="T20" fmla="*/ 6375 w 2263"/>
                <a:gd name="T21" fmla="*/ 795352 h 749"/>
                <a:gd name="T22" fmla="*/ 2398142 w 2263"/>
                <a:gd name="T23" fmla="*/ 795352 h 749"/>
                <a:gd name="T24" fmla="*/ 2404517 w 2263"/>
                <a:gd name="T25" fmla="*/ 795352 h 749"/>
                <a:gd name="T26" fmla="*/ 2404517 w 2263"/>
                <a:gd name="T27" fmla="*/ 752877 h 749"/>
                <a:gd name="T28" fmla="*/ 2386454 w 2263"/>
                <a:gd name="T29" fmla="*/ 736948 h 74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63"/>
                <a:gd name="T46" fmla="*/ 0 h 749"/>
                <a:gd name="T47" fmla="*/ 2263 w 2263"/>
                <a:gd name="T48" fmla="*/ 749 h 74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63" h="749">
                  <a:moveTo>
                    <a:pt x="2246" y="694"/>
                  </a:moveTo>
                  <a:cubicBezTo>
                    <a:pt x="2202" y="684"/>
                    <a:pt x="2089" y="661"/>
                    <a:pt x="2027" y="647"/>
                  </a:cubicBezTo>
                  <a:cubicBezTo>
                    <a:pt x="1949" y="629"/>
                    <a:pt x="1958" y="554"/>
                    <a:pt x="1958" y="554"/>
                  </a:cubicBezTo>
                  <a:cubicBezTo>
                    <a:pt x="1913" y="0"/>
                    <a:pt x="1913" y="0"/>
                    <a:pt x="1913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06" y="554"/>
                    <a:pt x="306" y="554"/>
                    <a:pt x="306" y="554"/>
                  </a:cubicBezTo>
                  <a:cubicBezTo>
                    <a:pt x="306" y="554"/>
                    <a:pt x="315" y="629"/>
                    <a:pt x="237" y="647"/>
                  </a:cubicBezTo>
                  <a:cubicBezTo>
                    <a:pt x="172" y="662"/>
                    <a:pt x="50" y="687"/>
                    <a:pt x="12" y="695"/>
                  </a:cubicBezTo>
                  <a:cubicBezTo>
                    <a:pt x="0" y="699"/>
                    <a:pt x="0" y="708"/>
                    <a:pt x="0" y="708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6" y="749"/>
                    <a:pt x="6" y="749"/>
                    <a:pt x="6" y="749"/>
                  </a:cubicBezTo>
                  <a:cubicBezTo>
                    <a:pt x="2257" y="749"/>
                    <a:pt x="2257" y="749"/>
                    <a:pt x="2257" y="749"/>
                  </a:cubicBezTo>
                  <a:cubicBezTo>
                    <a:pt x="2263" y="749"/>
                    <a:pt x="2263" y="749"/>
                    <a:pt x="2263" y="749"/>
                  </a:cubicBezTo>
                  <a:cubicBezTo>
                    <a:pt x="2263" y="709"/>
                    <a:pt x="2263" y="709"/>
                    <a:pt x="2263" y="709"/>
                  </a:cubicBezTo>
                  <a:cubicBezTo>
                    <a:pt x="2263" y="709"/>
                    <a:pt x="2263" y="698"/>
                    <a:pt x="2246" y="694"/>
                  </a:cubicBezTo>
                  <a:close/>
                </a:path>
              </a:pathLst>
            </a:custGeom>
            <a:solidFill>
              <a:srgbClr val="202F3E">
                <a:alpha val="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47" name="Freeform 6"/>
            <p:cNvSpPr/>
            <p:nvPr/>
          </p:nvSpPr>
          <p:spPr bwMode="auto">
            <a:xfrm>
              <a:off x="0" y="0"/>
              <a:ext cx="6539349" cy="3958775"/>
            </a:xfrm>
            <a:custGeom>
              <a:avLst/>
              <a:gdLst>
                <a:gd name="T0" fmla="*/ 2147483647 w 6155"/>
                <a:gd name="T1" fmla="*/ 2147483647 h 3725"/>
                <a:gd name="T2" fmla="*/ 2147483647 w 6155"/>
                <a:gd name="T3" fmla="*/ 230409213 h 3725"/>
                <a:gd name="T4" fmla="*/ 2147483647 w 6155"/>
                <a:gd name="T5" fmla="*/ 0 h 3725"/>
                <a:gd name="T6" fmla="*/ 230273261 w 6155"/>
                <a:gd name="T7" fmla="*/ 0 h 3725"/>
                <a:gd name="T8" fmla="*/ 0 w 6155"/>
                <a:gd name="T9" fmla="*/ 230409213 h 3725"/>
                <a:gd name="T10" fmla="*/ 0 w 6155"/>
                <a:gd name="T11" fmla="*/ 2147483647 h 3725"/>
                <a:gd name="T12" fmla="*/ 2147483647 w 6155"/>
                <a:gd name="T13" fmla="*/ 2147483647 h 37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55"/>
                <a:gd name="T22" fmla="*/ 0 h 3725"/>
                <a:gd name="T23" fmla="*/ 6155 w 6155"/>
                <a:gd name="T24" fmla="*/ 3725 h 37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55" h="3725">
                  <a:moveTo>
                    <a:pt x="6155" y="3725"/>
                  </a:moveTo>
                  <a:cubicBezTo>
                    <a:pt x="6155" y="204"/>
                    <a:pt x="6155" y="204"/>
                    <a:pt x="6155" y="204"/>
                  </a:cubicBezTo>
                  <a:cubicBezTo>
                    <a:pt x="6155" y="92"/>
                    <a:pt x="6064" y="0"/>
                    <a:pt x="5952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92" y="0"/>
                    <a:pt x="0" y="92"/>
                    <a:pt x="0" y="204"/>
                  </a:cubicBezTo>
                  <a:cubicBezTo>
                    <a:pt x="0" y="3725"/>
                    <a:pt x="0" y="3725"/>
                    <a:pt x="0" y="3725"/>
                  </a:cubicBezTo>
                  <a:lnTo>
                    <a:pt x="6155" y="372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en-US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48" name="Freeform 8"/>
            <p:cNvSpPr>
              <a:spLocks noChangeArrowheads="1"/>
            </p:cNvSpPr>
            <p:nvPr/>
          </p:nvSpPr>
          <p:spPr bwMode="auto">
            <a:xfrm>
              <a:off x="0" y="3958298"/>
              <a:ext cx="6539732" cy="724586"/>
            </a:xfrm>
            <a:custGeom>
              <a:avLst/>
              <a:gdLst>
                <a:gd name="T0" fmla="*/ 0 w 6155"/>
                <a:gd name="T1" fmla="*/ 0 h 682"/>
                <a:gd name="T2" fmla="*/ 0 w 6155"/>
                <a:gd name="T3" fmla="*/ 507848 h 682"/>
                <a:gd name="T4" fmla="*/ 216751 w 6155"/>
                <a:gd name="T5" fmla="*/ 724586 h 682"/>
                <a:gd name="T6" fmla="*/ 6324043 w 6155"/>
                <a:gd name="T7" fmla="*/ 724586 h 682"/>
                <a:gd name="T8" fmla="*/ 6539732 w 6155"/>
                <a:gd name="T9" fmla="*/ 507848 h 682"/>
                <a:gd name="T10" fmla="*/ 6539732 w 6155"/>
                <a:gd name="T11" fmla="*/ 0 h 682"/>
                <a:gd name="T12" fmla="*/ 0 w 6155"/>
                <a:gd name="T13" fmla="*/ 0 h 6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55"/>
                <a:gd name="T22" fmla="*/ 0 h 682"/>
                <a:gd name="T23" fmla="*/ 6155 w 6155"/>
                <a:gd name="T24" fmla="*/ 682 h 6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55" h="682">
                  <a:moveTo>
                    <a:pt x="0" y="0"/>
                  </a:moveTo>
                  <a:cubicBezTo>
                    <a:pt x="0" y="478"/>
                    <a:pt x="0" y="478"/>
                    <a:pt x="0" y="478"/>
                  </a:cubicBezTo>
                  <a:cubicBezTo>
                    <a:pt x="0" y="591"/>
                    <a:pt x="92" y="682"/>
                    <a:pt x="204" y="682"/>
                  </a:cubicBezTo>
                  <a:cubicBezTo>
                    <a:pt x="5952" y="682"/>
                    <a:pt x="5952" y="682"/>
                    <a:pt x="5952" y="682"/>
                  </a:cubicBezTo>
                  <a:cubicBezTo>
                    <a:pt x="6064" y="682"/>
                    <a:pt x="6155" y="591"/>
                    <a:pt x="6155" y="478"/>
                  </a:cubicBezTo>
                  <a:cubicBezTo>
                    <a:pt x="6155" y="0"/>
                    <a:pt x="6155" y="0"/>
                    <a:pt x="615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49" name="Freeform 9"/>
            <p:cNvSpPr>
              <a:spLocks noChangeArrowheads="1"/>
            </p:cNvSpPr>
            <p:nvPr/>
          </p:nvSpPr>
          <p:spPr bwMode="auto">
            <a:xfrm>
              <a:off x="2436823" y="4682885"/>
              <a:ext cx="1690700" cy="184608"/>
            </a:xfrm>
            <a:custGeom>
              <a:avLst/>
              <a:gdLst>
                <a:gd name="T0" fmla="*/ 1690700 w 1099"/>
                <a:gd name="T1" fmla="*/ 184608 h 120"/>
                <a:gd name="T2" fmla="*/ 1676854 w 1099"/>
                <a:gd name="T3" fmla="*/ 0 h 120"/>
                <a:gd name="T4" fmla="*/ 15384 w 1099"/>
                <a:gd name="T5" fmla="*/ 0 h 120"/>
                <a:gd name="T6" fmla="*/ 0 w 1099"/>
                <a:gd name="T7" fmla="*/ 184608 h 120"/>
                <a:gd name="T8" fmla="*/ 1690700 w 1099"/>
                <a:gd name="T9" fmla="*/ 184608 h 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9"/>
                <a:gd name="T16" fmla="*/ 0 h 120"/>
                <a:gd name="T17" fmla="*/ 1099 w 1099"/>
                <a:gd name="T18" fmla="*/ 120 h 1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9" h="120">
                  <a:moveTo>
                    <a:pt x="1099" y="120"/>
                  </a:moveTo>
                  <a:lnTo>
                    <a:pt x="1090" y="0"/>
                  </a:lnTo>
                  <a:lnTo>
                    <a:pt x="10" y="0"/>
                  </a:lnTo>
                  <a:lnTo>
                    <a:pt x="0" y="120"/>
                  </a:lnTo>
                  <a:lnTo>
                    <a:pt x="1099" y="120"/>
                  </a:lnTo>
                  <a:close/>
                </a:path>
              </a:pathLst>
            </a:custGeom>
            <a:solidFill>
              <a:srgbClr val="10171F">
                <a:alpha val="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50" name="Freeform 10"/>
            <p:cNvSpPr>
              <a:spLocks noChangeArrowheads="1"/>
            </p:cNvSpPr>
            <p:nvPr/>
          </p:nvSpPr>
          <p:spPr bwMode="auto">
            <a:xfrm>
              <a:off x="2079915" y="5422854"/>
              <a:ext cx="2404517" cy="55382"/>
            </a:xfrm>
            <a:custGeom>
              <a:avLst/>
              <a:gdLst>
                <a:gd name="T0" fmla="*/ 2392829 w 2263"/>
                <a:gd name="T1" fmla="*/ 0 h 53"/>
                <a:gd name="T2" fmla="*/ 10625 w 2263"/>
                <a:gd name="T3" fmla="*/ 0 h 53"/>
                <a:gd name="T4" fmla="*/ 0 w 2263"/>
                <a:gd name="T5" fmla="*/ 12539 h 53"/>
                <a:gd name="T6" fmla="*/ 0 w 2263"/>
                <a:gd name="T7" fmla="*/ 55382 h 53"/>
                <a:gd name="T8" fmla="*/ 6375 w 2263"/>
                <a:gd name="T9" fmla="*/ 55382 h 53"/>
                <a:gd name="T10" fmla="*/ 2398142 w 2263"/>
                <a:gd name="T11" fmla="*/ 55382 h 53"/>
                <a:gd name="T12" fmla="*/ 2404517 w 2263"/>
                <a:gd name="T13" fmla="*/ 55382 h 53"/>
                <a:gd name="T14" fmla="*/ 2404517 w 2263"/>
                <a:gd name="T15" fmla="*/ 13584 h 53"/>
                <a:gd name="T16" fmla="*/ 2392829 w 2263"/>
                <a:gd name="T17" fmla="*/ 0 h 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63"/>
                <a:gd name="T28" fmla="*/ 0 h 53"/>
                <a:gd name="T29" fmla="*/ 2263 w 2263"/>
                <a:gd name="T30" fmla="*/ 53 h 5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63" h="53">
                  <a:moveTo>
                    <a:pt x="225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0" y="4"/>
                    <a:pt x="0" y="12"/>
                    <a:pt x="0" y="1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257" y="53"/>
                    <a:pt x="2257" y="53"/>
                    <a:pt x="2257" y="53"/>
                  </a:cubicBezTo>
                  <a:cubicBezTo>
                    <a:pt x="2263" y="53"/>
                    <a:pt x="2263" y="53"/>
                    <a:pt x="2263" y="53"/>
                  </a:cubicBezTo>
                  <a:cubicBezTo>
                    <a:pt x="2263" y="13"/>
                    <a:pt x="2263" y="13"/>
                    <a:pt x="2263" y="13"/>
                  </a:cubicBezTo>
                  <a:cubicBezTo>
                    <a:pt x="2263" y="13"/>
                    <a:pt x="2263" y="5"/>
                    <a:pt x="2252" y="0"/>
                  </a:cubicBezTo>
                  <a:close/>
                </a:path>
              </a:pathLst>
            </a:custGeom>
            <a:solidFill>
              <a:srgbClr val="10171F">
                <a:alpha val="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51" name="Freeform 8"/>
            <p:cNvSpPr>
              <a:spLocks noChangeArrowheads="1"/>
            </p:cNvSpPr>
            <p:nvPr/>
          </p:nvSpPr>
          <p:spPr bwMode="auto">
            <a:xfrm>
              <a:off x="4238" y="3962536"/>
              <a:ext cx="6539732" cy="724586"/>
            </a:xfrm>
            <a:custGeom>
              <a:avLst/>
              <a:gdLst>
                <a:gd name="T0" fmla="*/ 0 w 6155"/>
                <a:gd name="T1" fmla="*/ 0 h 682"/>
                <a:gd name="T2" fmla="*/ 0 w 6155"/>
                <a:gd name="T3" fmla="*/ 507848 h 682"/>
                <a:gd name="T4" fmla="*/ 216751 w 6155"/>
                <a:gd name="T5" fmla="*/ 724586 h 682"/>
                <a:gd name="T6" fmla="*/ 6324043 w 6155"/>
                <a:gd name="T7" fmla="*/ 724586 h 682"/>
                <a:gd name="T8" fmla="*/ 6539732 w 6155"/>
                <a:gd name="T9" fmla="*/ 507848 h 682"/>
                <a:gd name="T10" fmla="*/ 6539732 w 6155"/>
                <a:gd name="T11" fmla="*/ 0 h 682"/>
                <a:gd name="T12" fmla="*/ 0 w 6155"/>
                <a:gd name="T13" fmla="*/ 0 h 6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55"/>
                <a:gd name="T22" fmla="*/ 0 h 682"/>
                <a:gd name="T23" fmla="*/ 6155 w 6155"/>
                <a:gd name="T24" fmla="*/ 682 h 6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55" h="682">
                  <a:moveTo>
                    <a:pt x="0" y="0"/>
                  </a:moveTo>
                  <a:cubicBezTo>
                    <a:pt x="0" y="478"/>
                    <a:pt x="0" y="478"/>
                    <a:pt x="0" y="478"/>
                  </a:cubicBezTo>
                  <a:cubicBezTo>
                    <a:pt x="0" y="591"/>
                    <a:pt x="92" y="682"/>
                    <a:pt x="204" y="682"/>
                  </a:cubicBezTo>
                  <a:cubicBezTo>
                    <a:pt x="5952" y="682"/>
                    <a:pt x="5952" y="682"/>
                    <a:pt x="5952" y="682"/>
                  </a:cubicBezTo>
                  <a:cubicBezTo>
                    <a:pt x="6064" y="682"/>
                    <a:pt x="6155" y="591"/>
                    <a:pt x="6155" y="478"/>
                  </a:cubicBezTo>
                  <a:cubicBezTo>
                    <a:pt x="6155" y="0"/>
                    <a:pt x="6155" y="0"/>
                    <a:pt x="615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2F3E">
                <a:alpha val="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52" name="Oval 19"/>
            <p:cNvSpPr>
              <a:spLocks noChangeArrowheads="1"/>
            </p:cNvSpPr>
            <p:nvPr/>
          </p:nvSpPr>
          <p:spPr bwMode="auto">
            <a:xfrm>
              <a:off x="3282664" y="87617"/>
              <a:ext cx="38418" cy="384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ts val="1138"/>
                </a:spcBef>
                <a:buClr>
                  <a:schemeClr val="accent1"/>
                </a:buClr>
                <a:buSzPct val="80000"/>
                <a:buFont typeface="Corbel" panose="020B0503020204020204" pitchFamily="34" charset="0"/>
                <a:defRPr sz="17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1pPr>
              <a:lvl2pPr marL="742950" indent="-28575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6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2pPr>
              <a:lvl3pPr marL="11430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4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3pPr>
              <a:lvl4pPr marL="16002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4pPr>
              <a:lvl5pPr marL="20574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5pPr>
              <a:lvl6pPr marL="25146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6pPr>
              <a:lvl7pPr marL="29718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7pPr>
              <a:lvl8pPr marL="34290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8pPr>
              <a:lvl9pPr marL="38862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en-US" altLang="en-US" sz="1400">
                <a:solidFill>
                  <a:srgbClr val="202F3E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8" name="Group 19"/>
          <p:cNvGrpSpPr>
            <a:grpSpLocks/>
          </p:cNvGrpSpPr>
          <p:nvPr/>
        </p:nvGrpSpPr>
        <p:grpSpPr bwMode="auto">
          <a:xfrm>
            <a:off x="5676068" y="4714458"/>
            <a:ext cx="920352" cy="902542"/>
            <a:chOff x="0" y="0"/>
            <a:chExt cx="816683" cy="816895"/>
          </a:xfrm>
        </p:grpSpPr>
        <p:sp>
          <p:nvSpPr>
            <p:cNvPr id="159" name="Oval 31"/>
            <p:cNvSpPr>
              <a:spLocks noChangeArrowheads="1"/>
            </p:cNvSpPr>
            <p:nvPr/>
          </p:nvSpPr>
          <p:spPr bwMode="auto">
            <a:xfrm>
              <a:off x="0" y="0"/>
              <a:ext cx="816683" cy="8168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295" tIns="37148" rIns="74295" bIns="37148" anchor="ctr"/>
            <a:lstStyle>
              <a:lvl1pPr>
                <a:spcBef>
                  <a:spcPts val="1138"/>
                </a:spcBef>
                <a:buClr>
                  <a:schemeClr val="accent1"/>
                </a:buClr>
                <a:buSzPct val="80000"/>
                <a:buFont typeface="Corbel" panose="020B0503020204020204" pitchFamily="34" charset="0"/>
                <a:defRPr sz="17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1pPr>
              <a:lvl2pPr marL="742950" indent="-28575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6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2pPr>
              <a:lvl3pPr marL="11430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4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3pPr>
              <a:lvl4pPr marL="16002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4pPr>
              <a:lvl5pPr marL="20574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5pPr>
              <a:lvl6pPr marL="25146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6pPr>
              <a:lvl7pPr marL="29718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7pPr>
              <a:lvl8pPr marL="34290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8pPr>
              <a:lvl9pPr marL="38862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en-US" altLang="en-US" sz="35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  <a:sym typeface="Lato Light" charset="0"/>
              </a:endParaRPr>
            </a:p>
          </p:txBody>
        </p:sp>
        <p:grpSp>
          <p:nvGrpSpPr>
            <p:cNvPr id="160" name="Group 21"/>
            <p:cNvGrpSpPr>
              <a:grpSpLocks/>
            </p:cNvGrpSpPr>
            <p:nvPr/>
          </p:nvGrpSpPr>
          <p:grpSpPr bwMode="auto">
            <a:xfrm>
              <a:off x="223639" y="203699"/>
              <a:ext cx="352425" cy="407988"/>
              <a:chOff x="0" y="0"/>
              <a:chExt cx="352425" cy="407988"/>
            </a:xfrm>
          </p:grpSpPr>
          <p:sp>
            <p:nvSpPr>
              <p:cNvPr id="161" name="Freeform 1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2425" cy="407988"/>
              </a:xfrm>
              <a:custGeom>
                <a:avLst/>
                <a:gdLst>
                  <a:gd name="T0" fmla="*/ 348179 w 166"/>
                  <a:gd name="T1" fmla="*/ 344570 h 193"/>
                  <a:gd name="T2" fmla="*/ 295103 w 166"/>
                  <a:gd name="T3" fmla="*/ 253671 h 193"/>
                  <a:gd name="T4" fmla="*/ 318456 w 166"/>
                  <a:gd name="T5" fmla="*/ 240988 h 193"/>
                  <a:gd name="T6" fmla="*/ 316333 w 166"/>
                  <a:gd name="T7" fmla="*/ 198709 h 193"/>
                  <a:gd name="T8" fmla="*/ 339687 w 166"/>
                  <a:gd name="T9" fmla="*/ 160658 h 193"/>
                  <a:gd name="T10" fmla="*/ 316333 w 166"/>
                  <a:gd name="T11" fmla="*/ 120494 h 193"/>
                  <a:gd name="T12" fmla="*/ 318456 w 166"/>
                  <a:gd name="T13" fmla="*/ 76101 h 193"/>
                  <a:gd name="T14" fmla="*/ 278119 w 166"/>
                  <a:gd name="T15" fmla="*/ 57076 h 193"/>
                  <a:gd name="T16" fmla="*/ 256888 w 166"/>
                  <a:gd name="T17" fmla="*/ 19025 h 193"/>
                  <a:gd name="T18" fmla="*/ 214427 w 166"/>
                  <a:gd name="T19" fmla="*/ 23253 h 193"/>
                  <a:gd name="T20" fmla="*/ 176212 w 166"/>
                  <a:gd name="T21" fmla="*/ 0 h 193"/>
                  <a:gd name="T22" fmla="*/ 137998 w 166"/>
                  <a:gd name="T23" fmla="*/ 23253 h 193"/>
                  <a:gd name="T24" fmla="*/ 95537 w 166"/>
                  <a:gd name="T25" fmla="*/ 19025 h 193"/>
                  <a:gd name="T26" fmla="*/ 74306 w 166"/>
                  <a:gd name="T27" fmla="*/ 57076 h 193"/>
                  <a:gd name="T28" fmla="*/ 33969 w 166"/>
                  <a:gd name="T29" fmla="*/ 78215 h 193"/>
                  <a:gd name="T30" fmla="*/ 36092 w 166"/>
                  <a:gd name="T31" fmla="*/ 120494 h 193"/>
                  <a:gd name="T32" fmla="*/ 12738 w 166"/>
                  <a:gd name="T33" fmla="*/ 160658 h 193"/>
                  <a:gd name="T34" fmla="*/ 36092 w 166"/>
                  <a:gd name="T35" fmla="*/ 196595 h 193"/>
                  <a:gd name="T36" fmla="*/ 33969 w 166"/>
                  <a:gd name="T37" fmla="*/ 240988 h 193"/>
                  <a:gd name="T38" fmla="*/ 55199 w 166"/>
                  <a:gd name="T39" fmla="*/ 251557 h 193"/>
                  <a:gd name="T40" fmla="*/ 57322 w 166"/>
                  <a:gd name="T41" fmla="*/ 255785 h 193"/>
                  <a:gd name="T42" fmla="*/ 4246 w 166"/>
                  <a:gd name="T43" fmla="*/ 344570 h 193"/>
                  <a:gd name="T44" fmla="*/ 10615 w 166"/>
                  <a:gd name="T45" fmla="*/ 357254 h 193"/>
                  <a:gd name="T46" fmla="*/ 46707 w 166"/>
                  <a:gd name="T47" fmla="*/ 359368 h 193"/>
                  <a:gd name="T48" fmla="*/ 67937 w 166"/>
                  <a:gd name="T49" fmla="*/ 369937 h 193"/>
                  <a:gd name="T50" fmla="*/ 87045 w 166"/>
                  <a:gd name="T51" fmla="*/ 401646 h 193"/>
                  <a:gd name="T52" fmla="*/ 99783 w 166"/>
                  <a:gd name="T53" fmla="*/ 401646 h 193"/>
                  <a:gd name="T54" fmla="*/ 154982 w 166"/>
                  <a:gd name="T55" fmla="*/ 308633 h 193"/>
                  <a:gd name="T56" fmla="*/ 157105 w 166"/>
                  <a:gd name="T57" fmla="*/ 308633 h 193"/>
                  <a:gd name="T58" fmla="*/ 178336 w 166"/>
                  <a:gd name="T59" fmla="*/ 317089 h 193"/>
                  <a:gd name="T60" fmla="*/ 197443 w 166"/>
                  <a:gd name="T61" fmla="*/ 308633 h 193"/>
                  <a:gd name="T62" fmla="*/ 199566 w 166"/>
                  <a:gd name="T63" fmla="*/ 308633 h 193"/>
                  <a:gd name="T64" fmla="*/ 252642 w 166"/>
                  <a:gd name="T65" fmla="*/ 399532 h 193"/>
                  <a:gd name="T66" fmla="*/ 267503 w 166"/>
                  <a:gd name="T67" fmla="*/ 399532 h 193"/>
                  <a:gd name="T68" fmla="*/ 286611 w 166"/>
                  <a:gd name="T69" fmla="*/ 369937 h 193"/>
                  <a:gd name="T70" fmla="*/ 305718 w 166"/>
                  <a:gd name="T71" fmla="*/ 357254 h 193"/>
                  <a:gd name="T72" fmla="*/ 341810 w 166"/>
                  <a:gd name="T73" fmla="*/ 357254 h 193"/>
                  <a:gd name="T74" fmla="*/ 348179 w 166"/>
                  <a:gd name="T75" fmla="*/ 344570 h 193"/>
                  <a:gd name="T76" fmla="*/ 235658 w 166"/>
                  <a:gd name="T77" fmla="*/ 262127 h 193"/>
                  <a:gd name="T78" fmla="*/ 112521 w 166"/>
                  <a:gd name="T79" fmla="*/ 260013 h 193"/>
                  <a:gd name="T80" fmla="*/ 74306 w 166"/>
                  <a:gd name="T81" fmla="*/ 99355 h 193"/>
                  <a:gd name="T82" fmla="*/ 233535 w 166"/>
                  <a:gd name="T83" fmla="*/ 54962 h 193"/>
                  <a:gd name="T84" fmla="*/ 235658 w 166"/>
                  <a:gd name="T85" fmla="*/ 54962 h 193"/>
                  <a:gd name="T86" fmla="*/ 235658 w 166"/>
                  <a:gd name="T87" fmla="*/ 54962 h 193"/>
                  <a:gd name="T88" fmla="*/ 280242 w 166"/>
                  <a:gd name="T89" fmla="*/ 99355 h 193"/>
                  <a:gd name="T90" fmla="*/ 235658 w 166"/>
                  <a:gd name="T91" fmla="*/ 262127 h 19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66"/>
                  <a:gd name="T139" fmla="*/ 0 h 193"/>
                  <a:gd name="T140" fmla="*/ 166 w 166"/>
                  <a:gd name="T141" fmla="*/ 193 h 193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66" h="193">
                    <a:moveTo>
                      <a:pt x="164" y="163"/>
                    </a:moveTo>
                    <a:cubicBezTo>
                      <a:pt x="164" y="163"/>
                      <a:pt x="143" y="126"/>
                      <a:pt x="139" y="120"/>
                    </a:cubicBezTo>
                    <a:cubicBezTo>
                      <a:pt x="144" y="119"/>
                      <a:pt x="148" y="117"/>
                      <a:pt x="150" y="114"/>
                    </a:cubicBezTo>
                    <a:cubicBezTo>
                      <a:pt x="153" y="109"/>
                      <a:pt x="148" y="99"/>
                      <a:pt x="149" y="94"/>
                    </a:cubicBezTo>
                    <a:cubicBezTo>
                      <a:pt x="151" y="87"/>
                      <a:pt x="160" y="82"/>
                      <a:pt x="160" y="76"/>
                    </a:cubicBezTo>
                    <a:cubicBezTo>
                      <a:pt x="160" y="70"/>
                      <a:pt x="150" y="63"/>
                      <a:pt x="149" y="57"/>
                    </a:cubicBezTo>
                    <a:cubicBezTo>
                      <a:pt x="147" y="51"/>
                      <a:pt x="153" y="42"/>
                      <a:pt x="150" y="36"/>
                    </a:cubicBezTo>
                    <a:cubicBezTo>
                      <a:pt x="147" y="31"/>
                      <a:pt x="136" y="31"/>
                      <a:pt x="131" y="27"/>
                    </a:cubicBezTo>
                    <a:cubicBezTo>
                      <a:pt x="127" y="23"/>
                      <a:pt x="127" y="12"/>
                      <a:pt x="121" y="9"/>
                    </a:cubicBezTo>
                    <a:cubicBezTo>
                      <a:pt x="116" y="6"/>
                      <a:pt x="107" y="12"/>
                      <a:pt x="101" y="11"/>
                    </a:cubicBezTo>
                    <a:cubicBezTo>
                      <a:pt x="95" y="9"/>
                      <a:pt x="90" y="0"/>
                      <a:pt x="83" y="0"/>
                    </a:cubicBezTo>
                    <a:cubicBezTo>
                      <a:pt x="77" y="0"/>
                      <a:pt x="67" y="10"/>
                      <a:pt x="65" y="11"/>
                    </a:cubicBezTo>
                    <a:cubicBezTo>
                      <a:pt x="59" y="12"/>
                      <a:pt x="50" y="6"/>
                      <a:pt x="45" y="9"/>
                    </a:cubicBezTo>
                    <a:cubicBezTo>
                      <a:pt x="39" y="12"/>
                      <a:pt x="39" y="23"/>
                      <a:pt x="35" y="27"/>
                    </a:cubicBezTo>
                    <a:cubicBezTo>
                      <a:pt x="30" y="31"/>
                      <a:pt x="20" y="31"/>
                      <a:pt x="16" y="37"/>
                    </a:cubicBezTo>
                    <a:cubicBezTo>
                      <a:pt x="13" y="42"/>
                      <a:pt x="19" y="51"/>
                      <a:pt x="17" y="57"/>
                    </a:cubicBezTo>
                    <a:cubicBezTo>
                      <a:pt x="16" y="63"/>
                      <a:pt x="6" y="69"/>
                      <a:pt x="6" y="76"/>
                    </a:cubicBezTo>
                    <a:cubicBezTo>
                      <a:pt x="6" y="82"/>
                      <a:pt x="16" y="87"/>
                      <a:pt x="17" y="93"/>
                    </a:cubicBezTo>
                    <a:cubicBezTo>
                      <a:pt x="19" y="99"/>
                      <a:pt x="13" y="108"/>
                      <a:pt x="16" y="114"/>
                    </a:cubicBezTo>
                    <a:cubicBezTo>
                      <a:pt x="18" y="117"/>
                      <a:pt x="22" y="118"/>
                      <a:pt x="26" y="119"/>
                    </a:cubicBezTo>
                    <a:cubicBezTo>
                      <a:pt x="26" y="120"/>
                      <a:pt x="27" y="120"/>
                      <a:pt x="27" y="121"/>
                    </a:cubicBezTo>
                    <a:cubicBezTo>
                      <a:pt x="24" y="126"/>
                      <a:pt x="2" y="163"/>
                      <a:pt x="2" y="163"/>
                    </a:cubicBezTo>
                    <a:cubicBezTo>
                      <a:pt x="0" y="166"/>
                      <a:pt x="2" y="169"/>
                      <a:pt x="5" y="169"/>
                    </a:cubicBezTo>
                    <a:cubicBezTo>
                      <a:pt x="22" y="170"/>
                      <a:pt x="22" y="170"/>
                      <a:pt x="22" y="170"/>
                    </a:cubicBezTo>
                    <a:cubicBezTo>
                      <a:pt x="26" y="170"/>
                      <a:pt x="30" y="172"/>
                      <a:pt x="32" y="175"/>
                    </a:cubicBezTo>
                    <a:cubicBezTo>
                      <a:pt x="41" y="190"/>
                      <a:pt x="41" y="190"/>
                      <a:pt x="41" y="190"/>
                    </a:cubicBezTo>
                    <a:cubicBezTo>
                      <a:pt x="43" y="193"/>
                      <a:pt x="46" y="193"/>
                      <a:pt x="47" y="190"/>
                    </a:cubicBezTo>
                    <a:cubicBezTo>
                      <a:pt x="47" y="190"/>
                      <a:pt x="73" y="146"/>
                      <a:pt x="73" y="146"/>
                    </a:cubicBezTo>
                    <a:cubicBezTo>
                      <a:pt x="73" y="145"/>
                      <a:pt x="74" y="145"/>
                      <a:pt x="74" y="146"/>
                    </a:cubicBezTo>
                    <a:cubicBezTo>
                      <a:pt x="77" y="148"/>
                      <a:pt x="80" y="150"/>
                      <a:pt x="84" y="150"/>
                    </a:cubicBezTo>
                    <a:cubicBezTo>
                      <a:pt x="87" y="150"/>
                      <a:pt x="90" y="148"/>
                      <a:pt x="93" y="146"/>
                    </a:cubicBezTo>
                    <a:cubicBezTo>
                      <a:pt x="93" y="145"/>
                      <a:pt x="93" y="145"/>
                      <a:pt x="94" y="146"/>
                    </a:cubicBezTo>
                    <a:cubicBezTo>
                      <a:pt x="94" y="146"/>
                      <a:pt x="119" y="189"/>
                      <a:pt x="119" y="189"/>
                    </a:cubicBezTo>
                    <a:cubicBezTo>
                      <a:pt x="121" y="192"/>
                      <a:pt x="124" y="192"/>
                      <a:pt x="126" y="189"/>
                    </a:cubicBezTo>
                    <a:cubicBezTo>
                      <a:pt x="135" y="175"/>
                      <a:pt x="135" y="175"/>
                      <a:pt x="135" y="175"/>
                    </a:cubicBezTo>
                    <a:cubicBezTo>
                      <a:pt x="137" y="172"/>
                      <a:pt x="141" y="170"/>
                      <a:pt x="144" y="169"/>
                    </a:cubicBezTo>
                    <a:cubicBezTo>
                      <a:pt x="161" y="169"/>
                      <a:pt x="161" y="169"/>
                      <a:pt x="161" y="169"/>
                    </a:cubicBezTo>
                    <a:cubicBezTo>
                      <a:pt x="165" y="169"/>
                      <a:pt x="166" y="166"/>
                      <a:pt x="164" y="163"/>
                    </a:cubicBezTo>
                    <a:close/>
                    <a:moveTo>
                      <a:pt x="111" y="124"/>
                    </a:moveTo>
                    <a:cubicBezTo>
                      <a:pt x="93" y="135"/>
                      <a:pt x="70" y="133"/>
                      <a:pt x="53" y="123"/>
                    </a:cubicBezTo>
                    <a:cubicBezTo>
                      <a:pt x="28" y="107"/>
                      <a:pt x="19" y="73"/>
                      <a:pt x="35" y="47"/>
                    </a:cubicBezTo>
                    <a:cubicBezTo>
                      <a:pt x="50" y="21"/>
                      <a:pt x="83" y="11"/>
                      <a:pt x="110" y="26"/>
                    </a:cubicBezTo>
                    <a:cubicBezTo>
                      <a:pt x="110" y="26"/>
                      <a:pt x="110" y="26"/>
                      <a:pt x="111" y="26"/>
                    </a:cubicBezTo>
                    <a:cubicBezTo>
                      <a:pt x="111" y="26"/>
                      <a:pt x="111" y="26"/>
                      <a:pt x="111" y="26"/>
                    </a:cubicBezTo>
                    <a:cubicBezTo>
                      <a:pt x="119" y="31"/>
                      <a:pt x="126" y="38"/>
                      <a:pt x="132" y="47"/>
                    </a:cubicBezTo>
                    <a:cubicBezTo>
                      <a:pt x="147" y="74"/>
                      <a:pt x="138" y="108"/>
                      <a:pt x="111" y="12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62" name="Freeform 19"/>
              <p:cNvSpPr>
                <a:spLocks noEditPoints="1" noChangeArrowheads="1"/>
              </p:cNvSpPr>
              <p:nvPr/>
            </p:nvSpPr>
            <p:spPr bwMode="auto">
              <a:xfrm>
                <a:off x="61912" y="52388"/>
                <a:ext cx="228600" cy="220663"/>
              </a:xfrm>
              <a:custGeom>
                <a:avLst/>
                <a:gdLst>
                  <a:gd name="T0" fmla="*/ 165100 w 108"/>
                  <a:gd name="T1" fmla="*/ 19096 h 104"/>
                  <a:gd name="T2" fmla="*/ 165100 w 108"/>
                  <a:gd name="T3" fmla="*/ 19096 h 104"/>
                  <a:gd name="T4" fmla="*/ 63500 w 108"/>
                  <a:gd name="T5" fmla="*/ 19096 h 104"/>
                  <a:gd name="T6" fmla="*/ 27517 w 108"/>
                  <a:gd name="T7" fmla="*/ 157010 h 104"/>
                  <a:gd name="T8" fmla="*/ 61383 w 108"/>
                  <a:gd name="T9" fmla="*/ 190958 h 104"/>
                  <a:gd name="T10" fmla="*/ 65617 w 108"/>
                  <a:gd name="T11" fmla="*/ 193080 h 104"/>
                  <a:gd name="T12" fmla="*/ 201083 w 108"/>
                  <a:gd name="T13" fmla="*/ 157010 h 104"/>
                  <a:gd name="T14" fmla="*/ 165100 w 108"/>
                  <a:gd name="T15" fmla="*/ 19096 h 104"/>
                  <a:gd name="T16" fmla="*/ 177800 w 108"/>
                  <a:gd name="T17" fmla="*/ 97601 h 104"/>
                  <a:gd name="T18" fmla="*/ 160867 w 108"/>
                  <a:gd name="T19" fmla="*/ 114575 h 104"/>
                  <a:gd name="T20" fmla="*/ 152400 w 108"/>
                  <a:gd name="T21" fmla="*/ 135793 h 104"/>
                  <a:gd name="T22" fmla="*/ 156633 w 108"/>
                  <a:gd name="T23" fmla="*/ 159132 h 104"/>
                  <a:gd name="T24" fmla="*/ 148167 w 108"/>
                  <a:gd name="T25" fmla="*/ 167619 h 104"/>
                  <a:gd name="T26" fmla="*/ 127000 w 108"/>
                  <a:gd name="T27" fmla="*/ 154888 h 104"/>
                  <a:gd name="T28" fmla="*/ 103717 w 108"/>
                  <a:gd name="T29" fmla="*/ 154888 h 104"/>
                  <a:gd name="T30" fmla="*/ 82550 w 108"/>
                  <a:gd name="T31" fmla="*/ 167619 h 104"/>
                  <a:gd name="T32" fmla="*/ 74083 w 108"/>
                  <a:gd name="T33" fmla="*/ 159132 h 104"/>
                  <a:gd name="T34" fmla="*/ 78317 w 108"/>
                  <a:gd name="T35" fmla="*/ 135793 h 104"/>
                  <a:gd name="T36" fmla="*/ 69850 w 108"/>
                  <a:gd name="T37" fmla="*/ 114575 h 104"/>
                  <a:gd name="T38" fmla="*/ 52917 w 108"/>
                  <a:gd name="T39" fmla="*/ 97601 h 104"/>
                  <a:gd name="T40" fmla="*/ 57150 w 108"/>
                  <a:gd name="T41" fmla="*/ 86992 h 104"/>
                  <a:gd name="T42" fmla="*/ 80433 w 108"/>
                  <a:gd name="T43" fmla="*/ 82749 h 104"/>
                  <a:gd name="T44" fmla="*/ 99483 w 108"/>
                  <a:gd name="T45" fmla="*/ 70018 h 104"/>
                  <a:gd name="T46" fmla="*/ 110067 w 108"/>
                  <a:gd name="T47" fmla="*/ 48800 h 104"/>
                  <a:gd name="T48" fmla="*/ 120650 w 108"/>
                  <a:gd name="T49" fmla="*/ 48800 h 104"/>
                  <a:gd name="T50" fmla="*/ 131233 w 108"/>
                  <a:gd name="T51" fmla="*/ 70018 h 104"/>
                  <a:gd name="T52" fmla="*/ 150283 w 108"/>
                  <a:gd name="T53" fmla="*/ 82749 h 104"/>
                  <a:gd name="T54" fmla="*/ 173567 w 108"/>
                  <a:gd name="T55" fmla="*/ 86992 h 104"/>
                  <a:gd name="T56" fmla="*/ 177800 w 108"/>
                  <a:gd name="T57" fmla="*/ 97601 h 10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08"/>
                  <a:gd name="T88" fmla="*/ 0 h 104"/>
                  <a:gd name="T89" fmla="*/ 108 w 108"/>
                  <a:gd name="T90" fmla="*/ 104 h 10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08" h="104">
                    <a:moveTo>
                      <a:pt x="78" y="9"/>
                    </a:moveTo>
                    <a:cubicBezTo>
                      <a:pt x="78" y="9"/>
                      <a:pt x="78" y="9"/>
                      <a:pt x="78" y="9"/>
                    </a:cubicBezTo>
                    <a:cubicBezTo>
                      <a:pt x="64" y="1"/>
                      <a:pt x="45" y="0"/>
                      <a:pt x="30" y="9"/>
                    </a:cubicBezTo>
                    <a:cubicBezTo>
                      <a:pt x="8" y="22"/>
                      <a:pt x="0" y="51"/>
                      <a:pt x="13" y="74"/>
                    </a:cubicBezTo>
                    <a:cubicBezTo>
                      <a:pt x="17" y="81"/>
                      <a:pt x="23" y="86"/>
                      <a:pt x="29" y="90"/>
                    </a:cubicBezTo>
                    <a:cubicBezTo>
                      <a:pt x="29" y="91"/>
                      <a:pt x="30" y="91"/>
                      <a:pt x="31" y="91"/>
                    </a:cubicBezTo>
                    <a:cubicBezTo>
                      <a:pt x="53" y="104"/>
                      <a:pt x="82" y="97"/>
                      <a:pt x="95" y="74"/>
                    </a:cubicBezTo>
                    <a:cubicBezTo>
                      <a:pt x="108" y="51"/>
                      <a:pt x="101" y="22"/>
                      <a:pt x="78" y="9"/>
                    </a:cubicBezTo>
                    <a:close/>
                    <a:moveTo>
                      <a:pt x="84" y="46"/>
                    </a:moveTo>
                    <a:cubicBezTo>
                      <a:pt x="76" y="54"/>
                      <a:pt x="76" y="54"/>
                      <a:pt x="76" y="54"/>
                    </a:cubicBezTo>
                    <a:cubicBezTo>
                      <a:pt x="73" y="56"/>
                      <a:pt x="72" y="61"/>
                      <a:pt x="72" y="64"/>
                    </a:cubicBezTo>
                    <a:cubicBezTo>
                      <a:pt x="74" y="75"/>
                      <a:pt x="74" y="75"/>
                      <a:pt x="74" y="75"/>
                    </a:cubicBezTo>
                    <a:cubicBezTo>
                      <a:pt x="75" y="79"/>
                      <a:pt x="73" y="80"/>
                      <a:pt x="70" y="79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57" y="72"/>
                      <a:pt x="52" y="72"/>
                      <a:pt x="49" y="73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6" y="80"/>
                      <a:pt x="34" y="79"/>
                      <a:pt x="35" y="75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1"/>
                      <a:pt x="36" y="56"/>
                      <a:pt x="33" y="5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3" y="44"/>
                      <a:pt x="24" y="41"/>
                      <a:pt x="27" y="41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41" y="39"/>
                      <a:pt x="45" y="36"/>
                      <a:pt x="47" y="3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3" y="20"/>
                      <a:pt x="56" y="20"/>
                      <a:pt x="57" y="23"/>
                    </a:cubicBezTo>
                    <a:cubicBezTo>
                      <a:pt x="62" y="33"/>
                      <a:pt x="62" y="33"/>
                      <a:pt x="62" y="33"/>
                    </a:cubicBezTo>
                    <a:cubicBezTo>
                      <a:pt x="64" y="36"/>
                      <a:pt x="68" y="39"/>
                      <a:pt x="71" y="39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5" y="41"/>
                      <a:pt x="86" y="44"/>
                      <a:pt x="84" y="4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163" name="Group 24"/>
          <p:cNvGrpSpPr>
            <a:grpSpLocks/>
          </p:cNvGrpSpPr>
          <p:nvPr/>
        </p:nvGrpSpPr>
        <p:grpSpPr bwMode="auto">
          <a:xfrm>
            <a:off x="5706795" y="7778539"/>
            <a:ext cx="920352" cy="902542"/>
            <a:chOff x="0" y="0"/>
            <a:chExt cx="816683" cy="816895"/>
          </a:xfrm>
        </p:grpSpPr>
        <p:sp>
          <p:nvSpPr>
            <p:cNvPr id="164" name="Oval 37"/>
            <p:cNvSpPr>
              <a:spLocks noChangeArrowheads="1"/>
            </p:cNvSpPr>
            <p:nvPr/>
          </p:nvSpPr>
          <p:spPr bwMode="auto">
            <a:xfrm>
              <a:off x="0" y="0"/>
              <a:ext cx="816683" cy="816895"/>
            </a:xfrm>
            <a:prstGeom prst="ellipse">
              <a:avLst/>
            </a:prstGeom>
            <a:solidFill>
              <a:srgbClr val="FF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295" tIns="37148" rIns="74295" bIns="37148" anchor="ctr"/>
            <a:lstStyle>
              <a:lvl1pPr>
                <a:spcBef>
                  <a:spcPts val="1138"/>
                </a:spcBef>
                <a:buClr>
                  <a:schemeClr val="accent1"/>
                </a:buClr>
                <a:buSzPct val="80000"/>
                <a:buFont typeface="Corbel" panose="020B0503020204020204" pitchFamily="34" charset="0"/>
                <a:defRPr sz="17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1pPr>
              <a:lvl2pPr marL="742950" indent="-28575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6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2pPr>
              <a:lvl3pPr marL="11430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4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3pPr>
              <a:lvl4pPr marL="16002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4pPr>
              <a:lvl5pPr marL="20574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5pPr>
              <a:lvl6pPr marL="25146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6pPr>
              <a:lvl7pPr marL="29718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7pPr>
              <a:lvl8pPr marL="34290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8pPr>
              <a:lvl9pPr marL="38862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en-US" altLang="en-US" sz="35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  <a:sym typeface="Lato Light" charset="0"/>
              </a:endParaRPr>
            </a:p>
          </p:txBody>
        </p:sp>
        <p:grpSp>
          <p:nvGrpSpPr>
            <p:cNvPr id="165" name="Group 26"/>
            <p:cNvGrpSpPr>
              <a:grpSpLocks/>
            </p:cNvGrpSpPr>
            <p:nvPr/>
          </p:nvGrpSpPr>
          <p:grpSpPr bwMode="auto">
            <a:xfrm>
              <a:off x="283393" y="203699"/>
              <a:ext cx="220663" cy="449262"/>
              <a:chOff x="0" y="0"/>
              <a:chExt cx="220663" cy="449262"/>
            </a:xfrm>
          </p:grpSpPr>
          <p:sp>
            <p:nvSpPr>
              <p:cNvPr id="166" name="Freeform 10"/>
              <p:cNvSpPr>
                <a:spLocks noChangeArrowheads="1"/>
              </p:cNvSpPr>
              <p:nvPr/>
            </p:nvSpPr>
            <p:spPr bwMode="auto">
              <a:xfrm>
                <a:off x="44450" y="0"/>
                <a:ext cx="133350" cy="82550"/>
              </a:xfrm>
              <a:custGeom>
                <a:avLst/>
                <a:gdLst>
                  <a:gd name="T0" fmla="*/ 129117 w 63"/>
                  <a:gd name="T1" fmla="*/ 63500 h 39"/>
                  <a:gd name="T2" fmla="*/ 107950 w 63"/>
                  <a:gd name="T3" fmla="*/ 82550 h 39"/>
                  <a:gd name="T4" fmla="*/ 25400 w 63"/>
                  <a:gd name="T5" fmla="*/ 82550 h 39"/>
                  <a:gd name="T6" fmla="*/ 4233 w 63"/>
                  <a:gd name="T7" fmla="*/ 63500 h 39"/>
                  <a:gd name="T8" fmla="*/ 0 w 63"/>
                  <a:gd name="T9" fmla="*/ 19050 h 39"/>
                  <a:gd name="T10" fmla="*/ 19050 w 63"/>
                  <a:gd name="T11" fmla="*/ 0 h 39"/>
                  <a:gd name="T12" fmla="*/ 114300 w 63"/>
                  <a:gd name="T13" fmla="*/ 0 h 39"/>
                  <a:gd name="T14" fmla="*/ 131233 w 63"/>
                  <a:gd name="T15" fmla="*/ 19050 h 39"/>
                  <a:gd name="T16" fmla="*/ 129117 w 63"/>
                  <a:gd name="T17" fmla="*/ 63500 h 3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3"/>
                  <a:gd name="T28" fmla="*/ 0 h 39"/>
                  <a:gd name="T29" fmla="*/ 63 w 63"/>
                  <a:gd name="T30" fmla="*/ 39 h 3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3" h="39">
                    <a:moveTo>
                      <a:pt x="61" y="30"/>
                    </a:moveTo>
                    <a:cubicBezTo>
                      <a:pt x="60" y="35"/>
                      <a:pt x="56" y="39"/>
                      <a:pt x="51" y="39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7" y="39"/>
                      <a:pt x="2" y="35"/>
                      <a:pt x="2" y="3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9" y="0"/>
                      <a:pt x="63" y="4"/>
                      <a:pt x="62" y="9"/>
                    </a:cubicBezTo>
                    <a:lnTo>
                      <a:pt x="61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67" name="Freeform 11"/>
              <p:cNvSpPr>
                <a:spLocks noEditPoints="1" noChangeArrowheads="1"/>
              </p:cNvSpPr>
              <p:nvPr/>
            </p:nvSpPr>
            <p:spPr bwMode="auto">
              <a:xfrm>
                <a:off x="0" y="106362"/>
                <a:ext cx="220663" cy="342900"/>
              </a:xfrm>
              <a:custGeom>
                <a:avLst/>
                <a:gdLst>
                  <a:gd name="T0" fmla="*/ 218541 w 104"/>
                  <a:gd name="T1" fmla="*/ 226483 h 162"/>
                  <a:gd name="T2" fmla="*/ 176106 w 104"/>
                  <a:gd name="T3" fmla="*/ 19050 h 162"/>
                  <a:gd name="T4" fmla="*/ 152767 w 104"/>
                  <a:gd name="T5" fmla="*/ 0 h 162"/>
                  <a:gd name="T6" fmla="*/ 70018 w 104"/>
                  <a:gd name="T7" fmla="*/ 0 h 162"/>
                  <a:gd name="T8" fmla="*/ 46679 w 104"/>
                  <a:gd name="T9" fmla="*/ 19050 h 162"/>
                  <a:gd name="T10" fmla="*/ 2122 w 104"/>
                  <a:gd name="T11" fmla="*/ 226483 h 162"/>
                  <a:gd name="T12" fmla="*/ 12731 w 104"/>
                  <a:gd name="T13" fmla="*/ 258233 h 162"/>
                  <a:gd name="T14" fmla="*/ 95479 w 104"/>
                  <a:gd name="T15" fmla="*/ 336550 h 162"/>
                  <a:gd name="T16" fmla="*/ 125184 w 104"/>
                  <a:gd name="T17" fmla="*/ 336550 h 162"/>
                  <a:gd name="T18" fmla="*/ 207932 w 104"/>
                  <a:gd name="T19" fmla="*/ 258233 h 162"/>
                  <a:gd name="T20" fmla="*/ 218541 w 104"/>
                  <a:gd name="T21" fmla="*/ 226483 h 162"/>
                  <a:gd name="T22" fmla="*/ 50922 w 104"/>
                  <a:gd name="T23" fmla="*/ 114300 h 162"/>
                  <a:gd name="T24" fmla="*/ 55166 w 104"/>
                  <a:gd name="T25" fmla="*/ 93133 h 162"/>
                  <a:gd name="T26" fmla="*/ 57288 w 104"/>
                  <a:gd name="T27" fmla="*/ 91017 h 162"/>
                  <a:gd name="T28" fmla="*/ 152767 w 104"/>
                  <a:gd name="T29" fmla="*/ 46567 h 162"/>
                  <a:gd name="T30" fmla="*/ 154888 w 104"/>
                  <a:gd name="T31" fmla="*/ 48683 h 162"/>
                  <a:gd name="T32" fmla="*/ 154888 w 104"/>
                  <a:gd name="T33" fmla="*/ 50800 h 162"/>
                  <a:gd name="T34" fmla="*/ 157010 w 104"/>
                  <a:gd name="T35" fmla="*/ 63500 h 162"/>
                  <a:gd name="T36" fmla="*/ 157010 w 104"/>
                  <a:gd name="T37" fmla="*/ 65617 h 162"/>
                  <a:gd name="T38" fmla="*/ 53044 w 104"/>
                  <a:gd name="T39" fmla="*/ 116417 h 162"/>
                  <a:gd name="T40" fmla="*/ 50922 w 104"/>
                  <a:gd name="T41" fmla="*/ 114300 h 162"/>
                  <a:gd name="T42" fmla="*/ 31826 w 104"/>
                  <a:gd name="T43" fmla="*/ 209550 h 162"/>
                  <a:gd name="T44" fmla="*/ 36070 w 104"/>
                  <a:gd name="T45" fmla="*/ 190500 h 162"/>
                  <a:gd name="T46" fmla="*/ 38192 w 104"/>
                  <a:gd name="T47" fmla="*/ 188383 h 162"/>
                  <a:gd name="T48" fmla="*/ 167619 w 104"/>
                  <a:gd name="T49" fmla="*/ 124883 h 162"/>
                  <a:gd name="T50" fmla="*/ 169741 w 104"/>
                  <a:gd name="T51" fmla="*/ 127000 h 162"/>
                  <a:gd name="T52" fmla="*/ 173984 w 104"/>
                  <a:gd name="T53" fmla="*/ 141817 h 162"/>
                  <a:gd name="T54" fmla="*/ 171863 w 104"/>
                  <a:gd name="T55" fmla="*/ 143933 h 162"/>
                  <a:gd name="T56" fmla="*/ 31826 w 104"/>
                  <a:gd name="T57" fmla="*/ 211667 h 162"/>
                  <a:gd name="T58" fmla="*/ 31826 w 104"/>
                  <a:gd name="T59" fmla="*/ 209550 h 162"/>
                  <a:gd name="T60" fmla="*/ 188837 w 104"/>
                  <a:gd name="T61" fmla="*/ 222250 h 162"/>
                  <a:gd name="T62" fmla="*/ 70018 w 104"/>
                  <a:gd name="T63" fmla="*/ 279400 h 162"/>
                  <a:gd name="T64" fmla="*/ 65775 w 104"/>
                  <a:gd name="T65" fmla="*/ 279400 h 162"/>
                  <a:gd name="T66" fmla="*/ 55166 w 104"/>
                  <a:gd name="T67" fmla="*/ 268817 h 162"/>
                  <a:gd name="T68" fmla="*/ 55166 w 104"/>
                  <a:gd name="T69" fmla="*/ 264583 h 162"/>
                  <a:gd name="T70" fmla="*/ 184593 w 104"/>
                  <a:gd name="T71" fmla="*/ 203200 h 162"/>
                  <a:gd name="T72" fmla="*/ 186715 w 104"/>
                  <a:gd name="T73" fmla="*/ 205317 h 162"/>
                  <a:gd name="T74" fmla="*/ 190958 w 104"/>
                  <a:gd name="T75" fmla="*/ 220133 h 162"/>
                  <a:gd name="T76" fmla="*/ 188837 w 104"/>
                  <a:gd name="T77" fmla="*/ 222250 h 16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04"/>
                  <a:gd name="T118" fmla="*/ 0 h 162"/>
                  <a:gd name="T119" fmla="*/ 104 w 104"/>
                  <a:gd name="T120" fmla="*/ 162 h 162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04" h="162">
                    <a:moveTo>
                      <a:pt x="103" y="107"/>
                    </a:moveTo>
                    <a:cubicBezTo>
                      <a:pt x="83" y="9"/>
                      <a:pt x="83" y="9"/>
                      <a:pt x="83" y="9"/>
                    </a:cubicBezTo>
                    <a:cubicBezTo>
                      <a:pt x="82" y="4"/>
                      <a:pt x="77" y="0"/>
                      <a:pt x="72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8" y="0"/>
                      <a:pt x="23" y="4"/>
                      <a:pt x="22" y="9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0" y="112"/>
                      <a:pt x="2" y="119"/>
                      <a:pt x="6" y="122"/>
                    </a:cubicBezTo>
                    <a:cubicBezTo>
                      <a:pt x="45" y="159"/>
                      <a:pt x="45" y="159"/>
                      <a:pt x="45" y="159"/>
                    </a:cubicBezTo>
                    <a:cubicBezTo>
                      <a:pt x="49" y="162"/>
                      <a:pt x="55" y="162"/>
                      <a:pt x="59" y="159"/>
                    </a:cubicBezTo>
                    <a:cubicBezTo>
                      <a:pt x="98" y="122"/>
                      <a:pt x="98" y="122"/>
                      <a:pt x="98" y="122"/>
                    </a:cubicBezTo>
                    <a:cubicBezTo>
                      <a:pt x="102" y="119"/>
                      <a:pt x="104" y="112"/>
                      <a:pt x="103" y="107"/>
                    </a:cubicBezTo>
                    <a:close/>
                    <a:moveTo>
                      <a:pt x="24" y="54"/>
                    </a:moveTo>
                    <a:cubicBezTo>
                      <a:pt x="25" y="51"/>
                      <a:pt x="26" y="47"/>
                      <a:pt x="26" y="44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2"/>
                      <a:pt x="72" y="22"/>
                      <a:pt x="73" y="23"/>
                    </a:cubicBezTo>
                    <a:cubicBezTo>
                      <a:pt x="73" y="23"/>
                      <a:pt x="73" y="23"/>
                      <a:pt x="73" y="24"/>
                    </a:cubicBezTo>
                    <a:cubicBezTo>
                      <a:pt x="73" y="24"/>
                      <a:pt x="74" y="29"/>
                      <a:pt x="74" y="30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4" y="55"/>
                      <a:pt x="24" y="54"/>
                    </a:cubicBezTo>
                    <a:close/>
                    <a:moveTo>
                      <a:pt x="15" y="99"/>
                    </a:moveTo>
                    <a:cubicBezTo>
                      <a:pt x="15" y="97"/>
                      <a:pt x="16" y="92"/>
                      <a:pt x="17" y="90"/>
                    </a:cubicBezTo>
                    <a:cubicBezTo>
                      <a:pt x="17" y="89"/>
                      <a:pt x="18" y="89"/>
                      <a:pt x="18" y="89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79" y="59"/>
                      <a:pt x="80" y="58"/>
                      <a:pt x="80" y="60"/>
                    </a:cubicBezTo>
                    <a:cubicBezTo>
                      <a:pt x="81" y="61"/>
                      <a:pt x="82" y="65"/>
                      <a:pt x="82" y="67"/>
                    </a:cubicBezTo>
                    <a:cubicBezTo>
                      <a:pt x="82" y="68"/>
                      <a:pt x="81" y="68"/>
                      <a:pt x="81" y="68"/>
                    </a:cubicBezTo>
                    <a:cubicBezTo>
                      <a:pt x="15" y="100"/>
                      <a:pt x="15" y="100"/>
                      <a:pt x="15" y="100"/>
                    </a:cubicBezTo>
                    <a:cubicBezTo>
                      <a:pt x="15" y="100"/>
                      <a:pt x="15" y="101"/>
                      <a:pt x="15" y="99"/>
                    </a:cubicBezTo>
                    <a:close/>
                    <a:moveTo>
                      <a:pt x="89" y="105"/>
                    </a:moveTo>
                    <a:cubicBezTo>
                      <a:pt x="33" y="132"/>
                      <a:pt x="33" y="132"/>
                      <a:pt x="33" y="132"/>
                    </a:cubicBezTo>
                    <a:cubicBezTo>
                      <a:pt x="33" y="132"/>
                      <a:pt x="32" y="133"/>
                      <a:pt x="31" y="132"/>
                    </a:cubicBezTo>
                    <a:cubicBezTo>
                      <a:pt x="30" y="131"/>
                      <a:pt x="27" y="129"/>
                      <a:pt x="26" y="127"/>
                    </a:cubicBezTo>
                    <a:cubicBezTo>
                      <a:pt x="25" y="126"/>
                      <a:pt x="26" y="125"/>
                      <a:pt x="26" y="125"/>
                    </a:cubicBezTo>
                    <a:cubicBezTo>
                      <a:pt x="87" y="96"/>
                      <a:pt x="87" y="96"/>
                      <a:pt x="87" y="96"/>
                    </a:cubicBezTo>
                    <a:cubicBezTo>
                      <a:pt x="87" y="96"/>
                      <a:pt x="88" y="95"/>
                      <a:pt x="88" y="97"/>
                    </a:cubicBezTo>
                    <a:cubicBezTo>
                      <a:pt x="88" y="98"/>
                      <a:pt x="89" y="102"/>
                      <a:pt x="90" y="104"/>
                    </a:cubicBezTo>
                    <a:cubicBezTo>
                      <a:pt x="90" y="105"/>
                      <a:pt x="89" y="105"/>
                      <a:pt x="89" y="105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168" name="Group 35"/>
          <p:cNvGrpSpPr>
            <a:grpSpLocks/>
          </p:cNvGrpSpPr>
          <p:nvPr/>
        </p:nvGrpSpPr>
        <p:grpSpPr bwMode="auto">
          <a:xfrm>
            <a:off x="17989668" y="4609445"/>
            <a:ext cx="920352" cy="902542"/>
            <a:chOff x="0" y="0"/>
            <a:chExt cx="742439" cy="742632"/>
          </a:xfrm>
        </p:grpSpPr>
        <p:sp>
          <p:nvSpPr>
            <p:cNvPr id="169" name="Oval 50"/>
            <p:cNvSpPr>
              <a:spLocks noChangeArrowheads="1"/>
            </p:cNvSpPr>
            <p:nvPr/>
          </p:nvSpPr>
          <p:spPr bwMode="auto">
            <a:xfrm>
              <a:off x="0" y="0"/>
              <a:ext cx="742439" cy="742632"/>
            </a:xfrm>
            <a:prstGeom prst="ellipse">
              <a:avLst/>
            </a:prstGeom>
            <a:solidFill>
              <a:srgbClr val="FFA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295" tIns="37148" rIns="74295" bIns="37148" anchor="ctr"/>
            <a:lstStyle>
              <a:lvl1pPr>
                <a:spcBef>
                  <a:spcPts val="1138"/>
                </a:spcBef>
                <a:buClr>
                  <a:schemeClr val="accent1"/>
                </a:buClr>
                <a:buSzPct val="80000"/>
                <a:buFont typeface="Corbel" panose="020B0503020204020204" pitchFamily="34" charset="0"/>
                <a:defRPr sz="17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1pPr>
              <a:lvl2pPr marL="742950" indent="-28575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6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2pPr>
              <a:lvl3pPr marL="11430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4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3pPr>
              <a:lvl4pPr marL="16002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4pPr>
              <a:lvl5pPr marL="20574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5pPr>
              <a:lvl6pPr marL="25146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6pPr>
              <a:lvl7pPr marL="29718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7pPr>
              <a:lvl8pPr marL="34290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8pPr>
              <a:lvl9pPr marL="38862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en-US" altLang="en-US" sz="35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  <a:sym typeface="Lato Light" charset="0"/>
              </a:endParaRPr>
            </a:p>
          </p:txBody>
        </p:sp>
        <p:grpSp>
          <p:nvGrpSpPr>
            <p:cNvPr id="170" name="Group 37"/>
            <p:cNvGrpSpPr>
              <a:grpSpLocks/>
            </p:cNvGrpSpPr>
            <p:nvPr/>
          </p:nvGrpSpPr>
          <p:grpSpPr bwMode="auto">
            <a:xfrm>
              <a:off x="193620" y="192178"/>
              <a:ext cx="382444" cy="383886"/>
              <a:chOff x="0" y="0"/>
              <a:chExt cx="420688" cy="422275"/>
            </a:xfrm>
          </p:grpSpPr>
          <p:sp>
            <p:nvSpPr>
              <p:cNvPr id="171" name="Freeform 12"/>
              <p:cNvSpPr>
                <a:spLocks noEditPoints="1" noChangeArrowheads="1"/>
              </p:cNvSpPr>
              <p:nvPr/>
            </p:nvSpPr>
            <p:spPr bwMode="auto">
              <a:xfrm>
                <a:off x="130175" y="128587"/>
                <a:ext cx="161925" cy="163513"/>
              </a:xfrm>
              <a:custGeom>
                <a:avLst/>
                <a:gdLst>
                  <a:gd name="T0" fmla="*/ 79911 w 77"/>
                  <a:gd name="T1" fmla="*/ 0 h 77"/>
                  <a:gd name="T2" fmla="*/ 18926 w 77"/>
                  <a:gd name="T3" fmla="*/ 27606 h 77"/>
                  <a:gd name="T4" fmla="*/ 0 w 77"/>
                  <a:gd name="T5" fmla="*/ 82818 h 77"/>
                  <a:gd name="T6" fmla="*/ 79911 w 77"/>
                  <a:gd name="T7" fmla="*/ 163513 h 77"/>
                  <a:gd name="T8" fmla="*/ 134587 w 77"/>
                  <a:gd name="T9" fmla="*/ 142278 h 77"/>
                  <a:gd name="T10" fmla="*/ 161925 w 77"/>
                  <a:gd name="T11" fmla="*/ 89189 h 77"/>
                  <a:gd name="T12" fmla="*/ 161925 w 77"/>
                  <a:gd name="T13" fmla="*/ 82818 h 77"/>
                  <a:gd name="T14" fmla="*/ 79911 w 77"/>
                  <a:gd name="T15" fmla="*/ 0 h 77"/>
                  <a:gd name="T16" fmla="*/ 138793 w 77"/>
                  <a:gd name="T17" fmla="*/ 87065 h 77"/>
                  <a:gd name="T18" fmla="*/ 79911 w 77"/>
                  <a:gd name="T19" fmla="*/ 142278 h 77"/>
                  <a:gd name="T20" fmla="*/ 21029 w 77"/>
                  <a:gd name="T21" fmla="*/ 82818 h 77"/>
                  <a:gd name="T22" fmla="*/ 35750 w 77"/>
                  <a:gd name="T23" fmla="*/ 42471 h 77"/>
                  <a:gd name="T24" fmla="*/ 79911 w 77"/>
                  <a:gd name="T25" fmla="*/ 21235 h 77"/>
                  <a:gd name="T26" fmla="*/ 140896 w 77"/>
                  <a:gd name="T27" fmla="*/ 82818 h 77"/>
                  <a:gd name="T28" fmla="*/ 138793 w 77"/>
                  <a:gd name="T29" fmla="*/ 87065 h 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7"/>
                  <a:gd name="T46" fmla="*/ 0 h 77"/>
                  <a:gd name="T47" fmla="*/ 77 w 77"/>
                  <a:gd name="T48" fmla="*/ 77 h 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7" h="77">
                    <a:moveTo>
                      <a:pt x="38" y="0"/>
                    </a:moveTo>
                    <a:cubicBezTo>
                      <a:pt x="27" y="0"/>
                      <a:pt x="17" y="5"/>
                      <a:pt x="9" y="13"/>
                    </a:cubicBezTo>
                    <a:cubicBezTo>
                      <a:pt x="3" y="20"/>
                      <a:pt x="0" y="29"/>
                      <a:pt x="0" y="39"/>
                    </a:cubicBezTo>
                    <a:cubicBezTo>
                      <a:pt x="0" y="60"/>
                      <a:pt x="17" y="77"/>
                      <a:pt x="38" y="77"/>
                    </a:cubicBezTo>
                    <a:cubicBezTo>
                      <a:pt x="48" y="77"/>
                      <a:pt x="57" y="74"/>
                      <a:pt x="64" y="67"/>
                    </a:cubicBezTo>
                    <a:cubicBezTo>
                      <a:pt x="72" y="60"/>
                      <a:pt x="76" y="51"/>
                      <a:pt x="77" y="42"/>
                    </a:cubicBezTo>
                    <a:cubicBezTo>
                      <a:pt x="77" y="41"/>
                      <a:pt x="77" y="40"/>
                      <a:pt x="77" y="39"/>
                    </a:cubicBezTo>
                    <a:cubicBezTo>
                      <a:pt x="77" y="17"/>
                      <a:pt x="59" y="0"/>
                      <a:pt x="38" y="0"/>
                    </a:cubicBezTo>
                    <a:close/>
                    <a:moveTo>
                      <a:pt x="66" y="41"/>
                    </a:moveTo>
                    <a:cubicBezTo>
                      <a:pt x="65" y="56"/>
                      <a:pt x="53" y="67"/>
                      <a:pt x="38" y="67"/>
                    </a:cubicBezTo>
                    <a:cubicBezTo>
                      <a:pt x="23" y="67"/>
                      <a:pt x="10" y="54"/>
                      <a:pt x="10" y="39"/>
                    </a:cubicBezTo>
                    <a:cubicBezTo>
                      <a:pt x="10" y="32"/>
                      <a:pt x="12" y="25"/>
                      <a:pt x="17" y="20"/>
                    </a:cubicBezTo>
                    <a:cubicBezTo>
                      <a:pt x="22" y="14"/>
                      <a:pt x="30" y="10"/>
                      <a:pt x="38" y="10"/>
                    </a:cubicBezTo>
                    <a:cubicBezTo>
                      <a:pt x="54" y="10"/>
                      <a:pt x="67" y="23"/>
                      <a:pt x="67" y="39"/>
                    </a:cubicBezTo>
                    <a:cubicBezTo>
                      <a:pt x="67" y="40"/>
                      <a:pt x="67" y="41"/>
                      <a:pt x="66" y="41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72" name="Freeform 13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20688" cy="422275"/>
              </a:xfrm>
              <a:custGeom>
                <a:avLst/>
                <a:gdLst>
                  <a:gd name="T0" fmla="*/ 378194 w 198"/>
                  <a:gd name="T1" fmla="*/ 190979 h 199"/>
                  <a:gd name="T2" fmla="*/ 233716 w 198"/>
                  <a:gd name="T3" fmla="*/ 46684 h 199"/>
                  <a:gd name="T4" fmla="*/ 229466 w 198"/>
                  <a:gd name="T5" fmla="*/ 10610 h 199"/>
                  <a:gd name="T6" fmla="*/ 201845 w 198"/>
                  <a:gd name="T7" fmla="*/ 0 h 199"/>
                  <a:gd name="T8" fmla="*/ 191222 w 198"/>
                  <a:gd name="T9" fmla="*/ 42440 h 199"/>
                  <a:gd name="T10" fmla="*/ 84987 w 198"/>
                  <a:gd name="T11" fmla="*/ 99733 h 199"/>
                  <a:gd name="T12" fmla="*/ 42494 w 198"/>
                  <a:gd name="T13" fmla="*/ 190979 h 199"/>
                  <a:gd name="T14" fmla="*/ 0 w 198"/>
                  <a:gd name="T15" fmla="*/ 201589 h 199"/>
                  <a:gd name="T16" fmla="*/ 10623 w 198"/>
                  <a:gd name="T17" fmla="*/ 231296 h 199"/>
                  <a:gd name="T18" fmla="*/ 44618 w 198"/>
                  <a:gd name="T19" fmla="*/ 231296 h 199"/>
                  <a:gd name="T20" fmla="*/ 191222 w 198"/>
                  <a:gd name="T21" fmla="*/ 379835 h 199"/>
                  <a:gd name="T22" fmla="*/ 201845 w 198"/>
                  <a:gd name="T23" fmla="*/ 422275 h 199"/>
                  <a:gd name="T24" fmla="*/ 229466 w 198"/>
                  <a:gd name="T25" fmla="*/ 411665 h 199"/>
                  <a:gd name="T26" fmla="*/ 231591 w 198"/>
                  <a:gd name="T27" fmla="*/ 377713 h 199"/>
                  <a:gd name="T28" fmla="*/ 378194 w 198"/>
                  <a:gd name="T29" fmla="*/ 231296 h 199"/>
                  <a:gd name="T30" fmla="*/ 420688 w 198"/>
                  <a:gd name="T31" fmla="*/ 220686 h 199"/>
                  <a:gd name="T32" fmla="*/ 412189 w 198"/>
                  <a:gd name="T33" fmla="*/ 190979 h 199"/>
                  <a:gd name="T34" fmla="*/ 229466 w 198"/>
                  <a:gd name="T35" fmla="*/ 339518 h 199"/>
                  <a:gd name="T36" fmla="*/ 201845 w 198"/>
                  <a:gd name="T37" fmla="*/ 328908 h 199"/>
                  <a:gd name="T38" fmla="*/ 191222 w 198"/>
                  <a:gd name="T39" fmla="*/ 343762 h 199"/>
                  <a:gd name="T40" fmla="*/ 76489 w 198"/>
                  <a:gd name="T41" fmla="*/ 231296 h 199"/>
                  <a:gd name="T42" fmla="*/ 82863 w 198"/>
                  <a:gd name="T43" fmla="*/ 231296 h 199"/>
                  <a:gd name="T44" fmla="*/ 93486 w 198"/>
                  <a:gd name="T45" fmla="*/ 201589 h 199"/>
                  <a:gd name="T46" fmla="*/ 76489 w 198"/>
                  <a:gd name="T47" fmla="*/ 190979 h 199"/>
                  <a:gd name="T48" fmla="*/ 110484 w 198"/>
                  <a:gd name="T49" fmla="*/ 120953 h 199"/>
                  <a:gd name="T50" fmla="*/ 191222 w 198"/>
                  <a:gd name="T51" fmla="*/ 78513 h 199"/>
                  <a:gd name="T52" fmla="*/ 201845 w 198"/>
                  <a:gd name="T53" fmla="*/ 93367 h 199"/>
                  <a:gd name="T54" fmla="*/ 229466 w 198"/>
                  <a:gd name="T55" fmla="*/ 82757 h 199"/>
                  <a:gd name="T56" fmla="*/ 233716 w 198"/>
                  <a:gd name="T57" fmla="*/ 78513 h 199"/>
                  <a:gd name="T58" fmla="*/ 344199 w 198"/>
                  <a:gd name="T59" fmla="*/ 190979 h 199"/>
                  <a:gd name="T60" fmla="*/ 329326 w 198"/>
                  <a:gd name="T61" fmla="*/ 201589 h 199"/>
                  <a:gd name="T62" fmla="*/ 339950 w 198"/>
                  <a:gd name="T63" fmla="*/ 231296 h 199"/>
                  <a:gd name="T64" fmla="*/ 344199 w 198"/>
                  <a:gd name="T65" fmla="*/ 233418 h 199"/>
                  <a:gd name="T66" fmla="*/ 229466 w 198"/>
                  <a:gd name="T67" fmla="*/ 343762 h 19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8"/>
                  <a:gd name="T103" fmla="*/ 0 h 199"/>
                  <a:gd name="T104" fmla="*/ 198 w 198"/>
                  <a:gd name="T105" fmla="*/ 199 h 19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8" h="199">
                    <a:moveTo>
                      <a:pt x="194" y="90"/>
                    </a:moveTo>
                    <a:cubicBezTo>
                      <a:pt x="194" y="90"/>
                      <a:pt x="182" y="90"/>
                      <a:pt x="178" y="90"/>
                    </a:cubicBezTo>
                    <a:cubicBezTo>
                      <a:pt x="177" y="90"/>
                      <a:pt x="177" y="90"/>
                      <a:pt x="177" y="89"/>
                    </a:cubicBezTo>
                    <a:cubicBezTo>
                      <a:pt x="173" y="54"/>
                      <a:pt x="145" y="26"/>
                      <a:pt x="110" y="22"/>
                    </a:cubicBezTo>
                    <a:cubicBezTo>
                      <a:pt x="109" y="22"/>
                      <a:pt x="108" y="21"/>
                      <a:pt x="108" y="20"/>
                    </a:cubicBezTo>
                    <a:cubicBezTo>
                      <a:pt x="108" y="17"/>
                      <a:pt x="108" y="5"/>
                      <a:pt x="108" y="5"/>
                    </a:cubicBezTo>
                    <a:cubicBezTo>
                      <a:pt x="108" y="2"/>
                      <a:pt x="106" y="0"/>
                      <a:pt x="104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2" y="0"/>
                      <a:pt x="90" y="2"/>
                      <a:pt x="90" y="5"/>
                    </a:cubicBezTo>
                    <a:cubicBezTo>
                      <a:pt x="90" y="5"/>
                      <a:pt x="90" y="17"/>
                      <a:pt x="90" y="20"/>
                    </a:cubicBezTo>
                    <a:cubicBezTo>
                      <a:pt x="90" y="21"/>
                      <a:pt x="89" y="22"/>
                      <a:pt x="89" y="22"/>
                    </a:cubicBezTo>
                    <a:cubicBezTo>
                      <a:pt x="70" y="24"/>
                      <a:pt x="53" y="34"/>
                      <a:pt x="40" y="47"/>
                    </a:cubicBezTo>
                    <a:cubicBezTo>
                      <a:pt x="30" y="59"/>
                      <a:pt x="23" y="73"/>
                      <a:pt x="21" y="89"/>
                    </a:cubicBezTo>
                    <a:cubicBezTo>
                      <a:pt x="21" y="90"/>
                      <a:pt x="21" y="90"/>
                      <a:pt x="20" y="90"/>
                    </a:cubicBezTo>
                    <a:cubicBezTo>
                      <a:pt x="16" y="90"/>
                      <a:pt x="5" y="90"/>
                      <a:pt x="5" y="90"/>
                    </a:cubicBezTo>
                    <a:cubicBezTo>
                      <a:pt x="2" y="90"/>
                      <a:pt x="0" y="92"/>
                      <a:pt x="0" y="95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06"/>
                      <a:pt x="2" y="109"/>
                      <a:pt x="5" y="109"/>
                    </a:cubicBezTo>
                    <a:cubicBezTo>
                      <a:pt x="5" y="109"/>
                      <a:pt x="16" y="109"/>
                      <a:pt x="20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5" y="145"/>
                      <a:pt x="54" y="173"/>
                      <a:pt x="89" y="178"/>
                    </a:cubicBezTo>
                    <a:cubicBezTo>
                      <a:pt x="89" y="178"/>
                      <a:pt x="90" y="178"/>
                      <a:pt x="90" y="179"/>
                    </a:cubicBezTo>
                    <a:cubicBezTo>
                      <a:pt x="90" y="182"/>
                      <a:pt x="90" y="194"/>
                      <a:pt x="90" y="194"/>
                    </a:cubicBezTo>
                    <a:cubicBezTo>
                      <a:pt x="90" y="196"/>
                      <a:pt x="92" y="199"/>
                      <a:pt x="95" y="199"/>
                    </a:cubicBezTo>
                    <a:cubicBezTo>
                      <a:pt x="104" y="199"/>
                      <a:pt x="104" y="199"/>
                      <a:pt x="104" y="199"/>
                    </a:cubicBezTo>
                    <a:cubicBezTo>
                      <a:pt x="106" y="199"/>
                      <a:pt x="108" y="196"/>
                      <a:pt x="108" y="194"/>
                    </a:cubicBezTo>
                    <a:cubicBezTo>
                      <a:pt x="108" y="194"/>
                      <a:pt x="108" y="182"/>
                      <a:pt x="108" y="179"/>
                    </a:cubicBezTo>
                    <a:cubicBezTo>
                      <a:pt x="108" y="178"/>
                      <a:pt x="109" y="178"/>
                      <a:pt x="109" y="178"/>
                    </a:cubicBezTo>
                    <a:cubicBezTo>
                      <a:pt x="145" y="173"/>
                      <a:pt x="173" y="145"/>
                      <a:pt x="178" y="109"/>
                    </a:cubicBezTo>
                    <a:cubicBezTo>
                      <a:pt x="178" y="109"/>
                      <a:pt x="178" y="109"/>
                      <a:pt x="178" y="109"/>
                    </a:cubicBezTo>
                    <a:cubicBezTo>
                      <a:pt x="182" y="109"/>
                      <a:pt x="194" y="109"/>
                      <a:pt x="194" y="109"/>
                    </a:cubicBezTo>
                    <a:cubicBezTo>
                      <a:pt x="196" y="109"/>
                      <a:pt x="198" y="106"/>
                      <a:pt x="198" y="104"/>
                    </a:cubicBezTo>
                    <a:cubicBezTo>
                      <a:pt x="198" y="95"/>
                      <a:pt x="198" y="95"/>
                      <a:pt x="198" y="95"/>
                    </a:cubicBezTo>
                    <a:cubicBezTo>
                      <a:pt x="198" y="92"/>
                      <a:pt x="196" y="90"/>
                      <a:pt x="194" y="90"/>
                    </a:cubicBezTo>
                    <a:close/>
                    <a:moveTo>
                      <a:pt x="108" y="162"/>
                    </a:moveTo>
                    <a:cubicBezTo>
                      <a:pt x="108" y="162"/>
                      <a:pt x="108" y="160"/>
                      <a:pt x="108" y="160"/>
                    </a:cubicBezTo>
                    <a:cubicBezTo>
                      <a:pt x="108" y="157"/>
                      <a:pt x="106" y="155"/>
                      <a:pt x="104" y="155"/>
                    </a:cubicBezTo>
                    <a:cubicBezTo>
                      <a:pt x="95" y="155"/>
                      <a:pt x="95" y="155"/>
                      <a:pt x="95" y="155"/>
                    </a:cubicBezTo>
                    <a:cubicBezTo>
                      <a:pt x="92" y="155"/>
                      <a:pt x="90" y="157"/>
                      <a:pt x="90" y="160"/>
                    </a:cubicBezTo>
                    <a:cubicBezTo>
                      <a:pt x="90" y="160"/>
                      <a:pt x="90" y="162"/>
                      <a:pt x="90" y="162"/>
                    </a:cubicBezTo>
                    <a:cubicBezTo>
                      <a:pt x="90" y="163"/>
                      <a:pt x="89" y="163"/>
                      <a:pt x="89" y="163"/>
                    </a:cubicBezTo>
                    <a:cubicBezTo>
                      <a:pt x="61" y="158"/>
                      <a:pt x="40" y="137"/>
                      <a:pt x="36" y="109"/>
                    </a:cubicBezTo>
                    <a:cubicBezTo>
                      <a:pt x="36" y="109"/>
                      <a:pt x="36" y="109"/>
                      <a:pt x="36" y="109"/>
                    </a:cubicBezTo>
                    <a:cubicBezTo>
                      <a:pt x="39" y="109"/>
                      <a:pt x="39" y="109"/>
                      <a:pt x="39" y="109"/>
                    </a:cubicBezTo>
                    <a:cubicBezTo>
                      <a:pt x="41" y="109"/>
                      <a:pt x="44" y="106"/>
                      <a:pt x="44" y="104"/>
                    </a:cubicBezTo>
                    <a:cubicBezTo>
                      <a:pt x="44" y="95"/>
                      <a:pt x="44" y="95"/>
                      <a:pt x="44" y="95"/>
                    </a:cubicBezTo>
                    <a:cubicBezTo>
                      <a:pt x="44" y="92"/>
                      <a:pt x="41" y="90"/>
                      <a:pt x="39" y="90"/>
                    </a:cubicBezTo>
                    <a:cubicBezTo>
                      <a:pt x="36" y="90"/>
                      <a:pt x="36" y="90"/>
                      <a:pt x="36" y="90"/>
                    </a:cubicBezTo>
                    <a:cubicBezTo>
                      <a:pt x="36" y="90"/>
                      <a:pt x="36" y="90"/>
                      <a:pt x="36" y="90"/>
                    </a:cubicBezTo>
                    <a:cubicBezTo>
                      <a:pt x="38" y="77"/>
                      <a:pt x="44" y="66"/>
                      <a:pt x="52" y="57"/>
                    </a:cubicBezTo>
                    <a:cubicBezTo>
                      <a:pt x="61" y="46"/>
                      <a:pt x="74" y="39"/>
                      <a:pt x="89" y="37"/>
                    </a:cubicBezTo>
                    <a:cubicBezTo>
                      <a:pt x="89" y="37"/>
                      <a:pt x="90" y="36"/>
                      <a:pt x="90" y="37"/>
                    </a:cubicBezTo>
                    <a:cubicBezTo>
                      <a:pt x="90" y="37"/>
                      <a:pt x="90" y="39"/>
                      <a:pt x="90" y="39"/>
                    </a:cubicBezTo>
                    <a:cubicBezTo>
                      <a:pt x="90" y="42"/>
                      <a:pt x="92" y="44"/>
                      <a:pt x="95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2"/>
                      <a:pt x="108" y="39"/>
                    </a:cubicBezTo>
                    <a:cubicBezTo>
                      <a:pt x="108" y="39"/>
                      <a:pt x="108" y="37"/>
                      <a:pt x="108" y="37"/>
                    </a:cubicBezTo>
                    <a:cubicBezTo>
                      <a:pt x="108" y="36"/>
                      <a:pt x="109" y="37"/>
                      <a:pt x="110" y="37"/>
                    </a:cubicBezTo>
                    <a:cubicBezTo>
                      <a:pt x="137" y="41"/>
                      <a:pt x="158" y="62"/>
                      <a:pt x="162" y="89"/>
                    </a:cubicBezTo>
                    <a:cubicBezTo>
                      <a:pt x="162" y="89"/>
                      <a:pt x="162" y="90"/>
                      <a:pt x="162" y="90"/>
                    </a:cubicBezTo>
                    <a:cubicBezTo>
                      <a:pt x="161" y="90"/>
                      <a:pt x="160" y="90"/>
                      <a:pt x="160" y="90"/>
                    </a:cubicBezTo>
                    <a:cubicBezTo>
                      <a:pt x="157" y="90"/>
                      <a:pt x="155" y="92"/>
                      <a:pt x="155" y="95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55" y="106"/>
                      <a:pt x="157" y="109"/>
                      <a:pt x="160" y="109"/>
                    </a:cubicBezTo>
                    <a:cubicBezTo>
                      <a:pt x="160" y="109"/>
                      <a:pt x="161" y="109"/>
                      <a:pt x="162" y="109"/>
                    </a:cubicBezTo>
                    <a:cubicBezTo>
                      <a:pt x="163" y="109"/>
                      <a:pt x="162" y="109"/>
                      <a:pt x="162" y="110"/>
                    </a:cubicBezTo>
                    <a:cubicBezTo>
                      <a:pt x="158" y="137"/>
                      <a:pt x="137" y="158"/>
                      <a:pt x="110" y="163"/>
                    </a:cubicBezTo>
                    <a:cubicBezTo>
                      <a:pt x="109" y="163"/>
                      <a:pt x="108" y="163"/>
                      <a:pt x="108" y="16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179" name="Group 46"/>
          <p:cNvGrpSpPr>
            <a:grpSpLocks/>
          </p:cNvGrpSpPr>
          <p:nvPr/>
        </p:nvGrpSpPr>
        <p:grpSpPr bwMode="auto">
          <a:xfrm>
            <a:off x="17985225" y="8050559"/>
            <a:ext cx="920352" cy="902542"/>
            <a:chOff x="0" y="0"/>
            <a:chExt cx="742439" cy="742632"/>
          </a:xfrm>
        </p:grpSpPr>
        <p:sp>
          <p:nvSpPr>
            <p:cNvPr id="180" name="Oval 55"/>
            <p:cNvSpPr>
              <a:spLocks noChangeArrowheads="1"/>
            </p:cNvSpPr>
            <p:nvPr/>
          </p:nvSpPr>
          <p:spPr bwMode="auto">
            <a:xfrm>
              <a:off x="0" y="0"/>
              <a:ext cx="742439" cy="742632"/>
            </a:xfrm>
            <a:prstGeom prst="ellipse">
              <a:avLst/>
            </a:prstGeom>
            <a:solidFill>
              <a:srgbClr val="FFC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295" tIns="37148" rIns="74295" bIns="37148" anchor="ctr"/>
            <a:lstStyle>
              <a:lvl1pPr>
                <a:spcBef>
                  <a:spcPts val="1138"/>
                </a:spcBef>
                <a:buClr>
                  <a:schemeClr val="accent1"/>
                </a:buClr>
                <a:buSzPct val="80000"/>
                <a:buFont typeface="Corbel" panose="020B0503020204020204" pitchFamily="34" charset="0"/>
                <a:defRPr sz="17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1pPr>
              <a:lvl2pPr marL="742950" indent="-28575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6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2pPr>
              <a:lvl3pPr marL="11430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4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3pPr>
              <a:lvl4pPr marL="16002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4pPr>
              <a:lvl5pPr marL="2057400" indent="-22860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5pPr>
              <a:lvl6pPr marL="25146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6pPr>
              <a:lvl7pPr marL="29718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7pPr>
              <a:lvl8pPr marL="34290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8pPr>
              <a:lvl9pPr marL="3886200" indent="-228600" eaLnBrk="0" fontAlgn="base" hangingPunct="0">
                <a:spcBef>
                  <a:spcPts val="163"/>
                </a:spcBef>
                <a:spcAft>
                  <a:spcPts val="325"/>
                </a:spcAft>
                <a:buClr>
                  <a:schemeClr val="accent1"/>
                </a:buClr>
                <a:buSzPct val="80000"/>
                <a:buFont typeface="Corbel" panose="020B0503020204020204" pitchFamily="34" charset="0"/>
                <a:defRPr sz="1300">
                  <a:solidFill>
                    <a:schemeClr val="tx1"/>
                  </a:solidFill>
                  <a:latin typeface="Roboto" pitchFamily="2" charset="0"/>
                  <a:ea typeface="MS PGothic" panose="020B0600070205080204" pitchFamily="34" charset="-128"/>
                  <a:sym typeface="Open Sans" panose="020B0606030504020204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en-US" altLang="en-US" sz="35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  <a:sym typeface="Lato Light" charset="0"/>
              </a:endParaRPr>
            </a:p>
          </p:txBody>
        </p:sp>
        <p:grpSp>
          <p:nvGrpSpPr>
            <p:cNvPr id="181" name="Group 48"/>
            <p:cNvGrpSpPr>
              <a:grpSpLocks/>
            </p:cNvGrpSpPr>
            <p:nvPr/>
          </p:nvGrpSpPr>
          <p:grpSpPr bwMode="auto">
            <a:xfrm>
              <a:off x="216024" y="222096"/>
              <a:ext cx="308842" cy="304512"/>
              <a:chOff x="0" y="0"/>
              <a:chExt cx="339726" cy="334963"/>
            </a:xfrm>
          </p:grpSpPr>
          <p:sp>
            <p:nvSpPr>
              <p:cNvPr id="182" name="Freeform 79"/>
              <p:cNvSpPr>
                <a:spLocks noChangeArrowheads="1"/>
              </p:cNvSpPr>
              <p:nvPr/>
            </p:nvSpPr>
            <p:spPr bwMode="auto">
              <a:xfrm>
                <a:off x="30163" y="25400"/>
                <a:ext cx="309563" cy="309563"/>
              </a:xfrm>
              <a:custGeom>
                <a:avLst/>
                <a:gdLst>
                  <a:gd name="T0" fmla="*/ 154782 w 146"/>
                  <a:gd name="T1" fmla="*/ 0 h 146"/>
                  <a:gd name="T2" fmla="*/ 72090 w 146"/>
                  <a:gd name="T3" fmla="*/ 23323 h 146"/>
                  <a:gd name="T4" fmla="*/ 69970 w 146"/>
                  <a:gd name="T5" fmla="*/ 29684 h 146"/>
                  <a:gd name="T6" fmla="*/ 84812 w 146"/>
                  <a:gd name="T7" fmla="*/ 44526 h 146"/>
                  <a:gd name="T8" fmla="*/ 91173 w 146"/>
                  <a:gd name="T9" fmla="*/ 44526 h 146"/>
                  <a:gd name="T10" fmla="*/ 154782 w 146"/>
                  <a:gd name="T11" fmla="*/ 27564 h 146"/>
                  <a:gd name="T12" fmla="*/ 281999 w 146"/>
                  <a:gd name="T13" fmla="*/ 154782 h 146"/>
                  <a:gd name="T14" fmla="*/ 154782 w 146"/>
                  <a:gd name="T15" fmla="*/ 281999 h 146"/>
                  <a:gd name="T16" fmla="*/ 27564 w 146"/>
                  <a:gd name="T17" fmla="*/ 154782 h 146"/>
                  <a:gd name="T18" fmla="*/ 40286 w 146"/>
                  <a:gd name="T19" fmla="*/ 95413 h 146"/>
                  <a:gd name="T20" fmla="*/ 40286 w 146"/>
                  <a:gd name="T21" fmla="*/ 89052 h 146"/>
                  <a:gd name="T22" fmla="*/ 27564 w 146"/>
                  <a:gd name="T23" fmla="*/ 76331 h 146"/>
                  <a:gd name="T24" fmla="*/ 21203 w 146"/>
                  <a:gd name="T25" fmla="*/ 76331 h 146"/>
                  <a:gd name="T26" fmla="*/ 0 w 146"/>
                  <a:gd name="T27" fmla="*/ 154782 h 146"/>
                  <a:gd name="T28" fmla="*/ 154782 w 146"/>
                  <a:gd name="T29" fmla="*/ 309563 h 146"/>
                  <a:gd name="T30" fmla="*/ 309563 w 146"/>
                  <a:gd name="T31" fmla="*/ 154782 h 146"/>
                  <a:gd name="T32" fmla="*/ 154782 w 146"/>
                  <a:gd name="T33" fmla="*/ 0 h 14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46"/>
                  <a:gd name="T52" fmla="*/ 0 h 146"/>
                  <a:gd name="T53" fmla="*/ 146 w 146"/>
                  <a:gd name="T54" fmla="*/ 146 h 14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46" h="146">
                    <a:moveTo>
                      <a:pt x="73" y="0"/>
                    </a:moveTo>
                    <a:cubicBezTo>
                      <a:pt x="58" y="0"/>
                      <a:pt x="45" y="4"/>
                      <a:pt x="34" y="11"/>
                    </a:cubicBezTo>
                    <a:cubicBezTo>
                      <a:pt x="33" y="12"/>
                      <a:pt x="32" y="12"/>
                      <a:pt x="33" y="14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1" y="22"/>
                      <a:pt x="42" y="21"/>
                      <a:pt x="43" y="21"/>
                    </a:cubicBezTo>
                    <a:cubicBezTo>
                      <a:pt x="52" y="16"/>
                      <a:pt x="62" y="13"/>
                      <a:pt x="73" y="13"/>
                    </a:cubicBezTo>
                    <a:cubicBezTo>
                      <a:pt x="106" y="13"/>
                      <a:pt x="133" y="40"/>
                      <a:pt x="133" y="73"/>
                    </a:cubicBezTo>
                    <a:cubicBezTo>
                      <a:pt x="133" y="106"/>
                      <a:pt x="106" y="133"/>
                      <a:pt x="73" y="133"/>
                    </a:cubicBezTo>
                    <a:cubicBezTo>
                      <a:pt x="40" y="133"/>
                      <a:pt x="13" y="106"/>
                      <a:pt x="13" y="73"/>
                    </a:cubicBezTo>
                    <a:cubicBezTo>
                      <a:pt x="13" y="63"/>
                      <a:pt x="15" y="54"/>
                      <a:pt x="19" y="45"/>
                    </a:cubicBezTo>
                    <a:cubicBezTo>
                      <a:pt x="20" y="45"/>
                      <a:pt x="20" y="43"/>
                      <a:pt x="19" y="42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1" y="34"/>
                      <a:pt x="10" y="35"/>
                      <a:pt x="10" y="36"/>
                    </a:cubicBezTo>
                    <a:cubicBezTo>
                      <a:pt x="3" y="47"/>
                      <a:pt x="0" y="60"/>
                      <a:pt x="0" y="73"/>
                    </a:cubicBezTo>
                    <a:cubicBezTo>
                      <a:pt x="0" y="113"/>
                      <a:pt x="33" y="146"/>
                      <a:pt x="73" y="146"/>
                    </a:cubicBezTo>
                    <a:cubicBezTo>
                      <a:pt x="113" y="146"/>
                      <a:pt x="146" y="113"/>
                      <a:pt x="146" y="73"/>
                    </a:cubicBezTo>
                    <a:cubicBezTo>
                      <a:pt x="146" y="33"/>
                      <a:pt x="113" y="0"/>
                      <a:pt x="7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83" name="Freeform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0500" cy="190500"/>
              </a:xfrm>
              <a:custGeom>
                <a:avLst/>
                <a:gdLst>
                  <a:gd name="T0" fmla="*/ 179917 w 90"/>
                  <a:gd name="T1" fmla="*/ 190500 h 90"/>
                  <a:gd name="T2" fmla="*/ 165100 w 90"/>
                  <a:gd name="T3" fmla="*/ 184150 h 90"/>
                  <a:gd name="T4" fmla="*/ 48683 w 90"/>
                  <a:gd name="T5" fmla="*/ 67733 h 90"/>
                  <a:gd name="T6" fmla="*/ 38100 w 90"/>
                  <a:gd name="T7" fmla="*/ 63500 h 90"/>
                  <a:gd name="T8" fmla="*/ 25400 w 90"/>
                  <a:gd name="T9" fmla="*/ 57150 h 90"/>
                  <a:gd name="T10" fmla="*/ 4233 w 90"/>
                  <a:gd name="T11" fmla="*/ 38100 h 90"/>
                  <a:gd name="T12" fmla="*/ 6350 w 90"/>
                  <a:gd name="T13" fmla="*/ 27517 h 90"/>
                  <a:gd name="T14" fmla="*/ 14817 w 90"/>
                  <a:gd name="T15" fmla="*/ 25400 h 90"/>
                  <a:gd name="T16" fmla="*/ 25400 w 90"/>
                  <a:gd name="T17" fmla="*/ 14817 h 90"/>
                  <a:gd name="T18" fmla="*/ 29633 w 90"/>
                  <a:gd name="T19" fmla="*/ 6350 h 90"/>
                  <a:gd name="T20" fmla="*/ 38100 w 90"/>
                  <a:gd name="T21" fmla="*/ 4233 h 90"/>
                  <a:gd name="T22" fmla="*/ 59267 w 90"/>
                  <a:gd name="T23" fmla="*/ 23283 h 90"/>
                  <a:gd name="T24" fmla="*/ 63500 w 90"/>
                  <a:gd name="T25" fmla="*/ 35983 h 90"/>
                  <a:gd name="T26" fmla="*/ 67733 w 90"/>
                  <a:gd name="T27" fmla="*/ 48683 h 90"/>
                  <a:gd name="T28" fmla="*/ 184150 w 90"/>
                  <a:gd name="T29" fmla="*/ 165100 h 90"/>
                  <a:gd name="T30" fmla="*/ 190500 w 90"/>
                  <a:gd name="T31" fmla="*/ 179917 h 90"/>
                  <a:gd name="T32" fmla="*/ 190500 w 90"/>
                  <a:gd name="T33" fmla="*/ 182033 h 90"/>
                  <a:gd name="T34" fmla="*/ 182033 w 90"/>
                  <a:gd name="T35" fmla="*/ 190500 h 90"/>
                  <a:gd name="T36" fmla="*/ 179917 w 90"/>
                  <a:gd name="T37" fmla="*/ 190500 h 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0"/>
                  <a:gd name="T58" fmla="*/ 0 h 90"/>
                  <a:gd name="T59" fmla="*/ 90 w 90"/>
                  <a:gd name="T60" fmla="*/ 90 h 9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0" h="90">
                    <a:moveTo>
                      <a:pt x="85" y="90"/>
                    </a:moveTo>
                    <a:cubicBezTo>
                      <a:pt x="83" y="90"/>
                      <a:pt x="80" y="88"/>
                      <a:pt x="78" y="87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2" y="30"/>
                      <a:pt x="19" y="29"/>
                      <a:pt x="18" y="30"/>
                    </a:cubicBezTo>
                    <a:cubicBezTo>
                      <a:pt x="16" y="30"/>
                      <a:pt x="13" y="29"/>
                      <a:pt x="12" y="2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0" y="16"/>
                      <a:pt x="1" y="14"/>
                      <a:pt x="3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9" y="11"/>
                      <a:pt x="12" y="9"/>
                      <a:pt x="12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6" y="0"/>
                      <a:pt x="18" y="2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9" y="13"/>
                      <a:pt x="30" y="16"/>
                      <a:pt x="30" y="17"/>
                    </a:cubicBezTo>
                    <a:cubicBezTo>
                      <a:pt x="29" y="19"/>
                      <a:pt x="30" y="21"/>
                      <a:pt x="32" y="23"/>
                    </a:cubicBezTo>
                    <a:cubicBezTo>
                      <a:pt x="87" y="78"/>
                      <a:pt x="87" y="78"/>
                      <a:pt x="87" y="78"/>
                    </a:cubicBezTo>
                    <a:cubicBezTo>
                      <a:pt x="89" y="80"/>
                      <a:pt x="90" y="83"/>
                      <a:pt x="90" y="85"/>
                    </a:cubicBezTo>
                    <a:cubicBezTo>
                      <a:pt x="90" y="86"/>
                      <a:pt x="90" y="86"/>
                      <a:pt x="90" y="86"/>
                    </a:cubicBezTo>
                    <a:cubicBezTo>
                      <a:pt x="90" y="88"/>
                      <a:pt x="89" y="90"/>
                      <a:pt x="86" y="90"/>
                    </a:cubicBezTo>
                    <a:lnTo>
                      <a:pt x="85" y="9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84" name="Freeform 81"/>
              <p:cNvSpPr>
                <a:spLocks noChangeArrowheads="1"/>
              </p:cNvSpPr>
              <p:nvPr/>
            </p:nvSpPr>
            <p:spPr bwMode="auto">
              <a:xfrm>
                <a:off x="139700" y="134938"/>
                <a:ext cx="90488" cy="88900"/>
              </a:xfrm>
              <a:custGeom>
                <a:avLst/>
                <a:gdLst>
                  <a:gd name="T0" fmla="*/ 45244 w 42"/>
                  <a:gd name="T1" fmla="*/ 4233 h 42"/>
                  <a:gd name="T2" fmla="*/ 58171 w 42"/>
                  <a:gd name="T3" fmla="*/ 16933 h 42"/>
                  <a:gd name="T4" fmla="*/ 71098 w 42"/>
                  <a:gd name="T5" fmla="*/ 44450 h 42"/>
                  <a:gd name="T6" fmla="*/ 71098 w 42"/>
                  <a:gd name="T7" fmla="*/ 46567 h 42"/>
                  <a:gd name="T8" fmla="*/ 64634 w 42"/>
                  <a:gd name="T9" fmla="*/ 65617 h 42"/>
                  <a:gd name="T10" fmla="*/ 45244 w 42"/>
                  <a:gd name="T11" fmla="*/ 74083 h 42"/>
                  <a:gd name="T12" fmla="*/ 40935 w 42"/>
                  <a:gd name="T13" fmla="*/ 74083 h 42"/>
                  <a:gd name="T14" fmla="*/ 40935 w 42"/>
                  <a:gd name="T15" fmla="*/ 74083 h 42"/>
                  <a:gd name="T16" fmla="*/ 12927 w 42"/>
                  <a:gd name="T17" fmla="*/ 61383 h 42"/>
                  <a:gd name="T18" fmla="*/ 6463 w 42"/>
                  <a:gd name="T19" fmla="*/ 55033 h 42"/>
                  <a:gd name="T20" fmla="*/ 2154 w 42"/>
                  <a:gd name="T21" fmla="*/ 57150 h 42"/>
                  <a:gd name="T22" fmla="*/ 45244 w 42"/>
                  <a:gd name="T23" fmla="*/ 88900 h 42"/>
                  <a:gd name="T24" fmla="*/ 90488 w 42"/>
                  <a:gd name="T25" fmla="*/ 44450 h 42"/>
                  <a:gd name="T26" fmla="*/ 49553 w 42"/>
                  <a:gd name="T27" fmla="*/ 0 h 42"/>
                  <a:gd name="T28" fmla="*/ 45244 w 42"/>
                  <a:gd name="T29" fmla="*/ 4233 h 4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2"/>
                  <a:gd name="T46" fmla="*/ 0 h 42"/>
                  <a:gd name="T47" fmla="*/ 42 w 42"/>
                  <a:gd name="T48" fmla="*/ 42 h 4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2" h="42">
                    <a:moveTo>
                      <a:pt x="21" y="2"/>
                    </a:moveTo>
                    <a:cubicBezTo>
                      <a:pt x="27" y="8"/>
                      <a:pt x="27" y="8"/>
                      <a:pt x="27" y="8"/>
                    </a:cubicBezTo>
                    <a:cubicBezTo>
                      <a:pt x="30" y="11"/>
                      <a:pt x="33" y="16"/>
                      <a:pt x="33" y="21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5"/>
                      <a:pt x="32" y="29"/>
                      <a:pt x="30" y="31"/>
                    </a:cubicBezTo>
                    <a:cubicBezTo>
                      <a:pt x="27" y="34"/>
                      <a:pt x="24" y="35"/>
                      <a:pt x="21" y="35"/>
                    </a:cubicBezTo>
                    <a:cubicBezTo>
                      <a:pt x="20" y="35"/>
                      <a:pt x="20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4" y="34"/>
                      <a:pt x="9" y="32"/>
                      <a:pt x="6" y="29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0" y="22"/>
                      <a:pt x="1" y="26"/>
                      <a:pt x="1" y="27"/>
                    </a:cubicBezTo>
                    <a:cubicBezTo>
                      <a:pt x="4" y="36"/>
                      <a:pt x="12" y="42"/>
                      <a:pt x="21" y="42"/>
                    </a:cubicBezTo>
                    <a:cubicBezTo>
                      <a:pt x="32" y="42"/>
                      <a:pt x="42" y="32"/>
                      <a:pt x="42" y="21"/>
                    </a:cubicBezTo>
                    <a:cubicBezTo>
                      <a:pt x="42" y="10"/>
                      <a:pt x="34" y="2"/>
                      <a:pt x="23" y="0"/>
                    </a:cubicBezTo>
                    <a:cubicBezTo>
                      <a:pt x="23" y="0"/>
                      <a:pt x="19" y="0"/>
                      <a:pt x="21" y="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85" name="Freeform 82"/>
              <p:cNvSpPr>
                <a:spLocks noChangeArrowheads="1"/>
              </p:cNvSpPr>
              <p:nvPr/>
            </p:nvSpPr>
            <p:spPr bwMode="auto">
              <a:xfrm>
                <a:off x="85725" y="79375"/>
                <a:ext cx="198438" cy="200025"/>
              </a:xfrm>
              <a:custGeom>
                <a:avLst/>
                <a:gdLst>
                  <a:gd name="T0" fmla="*/ 99219 w 94"/>
                  <a:gd name="T1" fmla="*/ 0 h 94"/>
                  <a:gd name="T2" fmla="*/ 56998 w 94"/>
                  <a:gd name="T3" fmla="*/ 8512 h 94"/>
                  <a:gd name="T4" fmla="*/ 54887 w 94"/>
                  <a:gd name="T5" fmla="*/ 14895 h 94"/>
                  <a:gd name="T6" fmla="*/ 71775 w 94"/>
                  <a:gd name="T7" fmla="*/ 29791 h 94"/>
                  <a:gd name="T8" fmla="*/ 78109 w 94"/>
                  <a:gd name="T9" fmla="*/ 31919 h 94"/>
                  <a:gd name="T10" fmla="*/ 99219 w 94"/>
                  <a:gd name="T11" fmla="*/ 27663 h 94"/>
                  <a:gd name="T12" fmla="*/ 170994 w 94"/>
                  <a:gd name="T13" fmla="*/ 100013 h 94"/>
                  <a:gd name="T14" fmla="*/ 99219 w 94"/>
                  <a:gd name="T15" fmla="*/ 172362 h 94"/>
                  <a:gd name="T16" fmla="*/ 27444 w 94"/>
                  <a:gd name="T17" fmla="*/ 100013 h 94"/>
                  <a:gd name="T18" fmla="*/ 29555 w 94"/>
                  <a:gd name="T19" fmla="*/ 82989 h 94"/>
                  <a:gd name="T20" fmla="*/ 29555 w 94"/>
                  <a:gd name="T21" fmla="*/ 78733 h 94"/>
                  <a:gd name="T22" fmla="*/ 12666 w 94"/>
                  <a:gd name="T23" fmla="*/ 61710 h 94"/>
                  <a:gd name="T24" fmla="*/ 6333 w 94"/>
                  <a:gd name="T25" fmla="*/ 61710 h 94"/>
                  <a:gd name="T26" fmla="*/ 0 w 94"/>
                  <a:gd name="T27" fmla="*/ 100013 h 94"/>
                  <a:gd name="T28" fmla="*/ 99219 w 94"/>
                  <a:gd name="T29" fmla="*/ 200025 h 94"/>
                  <a:gd name="T30" fmla="*/ 198438 w 94"/>
                  <a:gd name="T31" fmla="*/ 100013 h 94"/>
                  <a:gd name="T32" fmla="*/ 99219 w 94"/>
                  <a:gd name="T33" fmla="*/ 0 h 9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4"/>
                  <a:gd name="T52" fmla="*/ 0 h 94"/>
                  <a:gd name="T53" fmla="*/ 94 w 94"/>
                  <a:gd name="T54" fmla="*/ 94 h 9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4" h="94">
                    <a:moveTo>
                      <a:pt x="47" y="0"/>
                    </a:moveTo>
                    <a:cubicBezTo>
                      <a:pt x="40" y="0"/>
                      <a:pt x="33" y="2"/>
                      <a:pt x="27" y="4"/>
                    </a:cubicBezTo>
                    <a:cubicBezTo>
                      <a:pt x="26" y="5"/>
                      <a:pt x="25" y="5"/>
                      <a:pt x="26" y="7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5"/>
                      <a:pt x="36" y="15"/>
                      <a:pt x="37" y="15"/>
                    </a:cubicBezTo>
                    <a:cubicBezTo>
                      <a:pt x="40" y="14"/>
                      <a:pt x="43" y="13"/>
                      <a:pt x="47" y="13"/>
                    </a:cubicBezTo>
                    <a:cubicBezTo>
                      <a:pt x="66" y="13"/>
                      <a:pt x="81" y="28"/>
                      <a:pt x="81" y="47"/>
                    </a:cubicBezTo>
                    <a:cubicBezTo>
                      <a:pt x="81" y="66"/>
                      <a:pt x="66" y="81"/>
                      <a:pt x="47" y="81"/>
                    </a:cubicBezTo>
                    <a:cubicBezTo>
                      <a:pt x="28" y="81"/>
                      <a:pt x="13" y="66"/>
                      <a:pt x="13" y="47"/>
                    </a:cubicBezTo>
                    <a:cubicBezTo>
                      <a:pt x="13" y="44"/>
                      <a:pt x="13" y="42"/>
                      <a:pt x="14" y="39"/>
                    </a:cubicBezTo>
                    <a:cubicBezTo>
                      <a:pt x="14" y="39"/>
                      <a:pt x="15" y="38"/>
                      <a:pt x="14" y="37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4" y="28"/>
                      <a:pt x="4" y="29"/>
                      <a:pt x="3" y="29"/>
                    </a:cubicBezTo>
                    <a:cubicBezTo>
                      <a:pt x="1" y="35"/>
                      <a:pt x="0" y="41"/>
                      <a:pt x="0" y="47"/>
                    </a:cubicBezTo>
                    <a:cubicBezTo>
                      <a:pt x="0" y="73"/>
                      <a:pt x="21" y="94"/>
                      <a:pt x="47" y="94"/>
                    </a:cubicBezTo>
                    <a:cubicBezTo>
                      <a:pt x="73" y="94"/>
                      <a:pt x="94" y="73"/>
                      <a:pt x="94" y="47"/>
                    </a:cubicBezTo>
                    <a:cubicBezTo>
                      <a:pt x="94" y="21"/>
                      <a:pt x="73" y="0"/>
                      <a:pt x="47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</p:grpSp>
      </p:grpSp>
      <p:sp>
        <p:nvSpPr>
          <p:cNvPr id="187" name="Text Placeholder 2"/>
          <p:cNvSpPr>
            <a:spLocks noChangeArrowheads="1"/>
          </p:cNvSpPr>
          <p:nvPr/>
        </p:nvSpPr>
        <p:spPr bwMode="auto">
          <a:xfrm>
            <a:off x="586508" y="4546066"/>
            <a:ext cx="4883316" cy="193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/>
          <a:lstStyle>
            <a:lvl1pPr>
              <a:spcBef>
                <a:spcPts val="1138"/>
              </a:spcBef>
              <a:buClr>
                <a:schemeClr val="accent1"/>
              </a:buClr>
              <a:buSzPct val="80000"/>
              <a:buFont typeface="Corbel" panose="020B0503020204020204" pitchFamily="34" charset="0"/>
              <a:defRPr sz="17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1pPr>
            <a:lvl2pPr marL="742950" indent="-28575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6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2pPr>
            <a:lvl3pPr marL="11430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4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3pPr>
            <a:lvl4pPr marL="16002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4pPr>
            <a:lvl5pPr marL="20574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5pPr>
            <a:lvl6pPr marL="25146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6pPr>
            <a:lvl7pPr marL="29718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7pPr>
            <a:lvl8pPr marL="34290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8pPr>
            <a:lvl9pPr marL="38862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altLang="en-US" sz="2800" b="1" dirty="0" smtClean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IOT and Cloud Computing</a:t>
            </a:r>
            <a:endParaRPr lang="en-US" altLang="en-US" sz="2800" b="1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</a:pPr>
            <a:r>
              <a:rPr lang="en-US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Our trend seeker cloud experts offer centralization elasticity by advanced level of SaaS application.</a:t>
            </a:r>
            <a:endParaRPr lang="en-US" altLang="en-US" sz="2400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8" name="Text Placeholder 2"/>
          <p:cNvSpPr>
            <a:spLocks noChangeArrowheads="1"/>
          </p:cNvSpPr>
          <p:nvPr/>
        </p:nvSpPr>
        <p:spPr bwMode="auto">
          <a:xfrm>
            <a:off x="586508" y="7630146"/>
            <a:ext cx="4983674" cy="14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/>
          <a:lstStyle>
            <a:lvl1pPr>
              <a:spcBef>
                <a:spcPts val="1138"/>
              </a:spcBef>
              <a:buClr>
                <a:schemeClr val="accent1"/>
              </a:buClr>
              <a:buSzPct val="80000"/>
              <a:buFont typeface="Corbel" panose="020B0503020204020204" pitchFamily="34" charset="0"/>
              <a:defRPr sz="17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1pPr>
            <a:lvl2pPr marL="742950" indent="-28575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6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2pPr>
            <a:lvl3pPr marL="11430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4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3pPr>
            <a:lvl4pPr marL="16002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4pPr>
            <a:lvl5pPr marL="20574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5pPr>
            <a:lvl6pPr marL="25146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6pPr>
            <a:lvl7pPr marL="29718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7pPr>
            <a:lvl8pPr marL="34290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8pPr>
            <a:lvl9pPr marL="38862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altLang="en-US" sz="2800" b="1" dirty="0" smtClean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Robotics</a:t>
            </a:r>
            <a:endParaRPr lang="en-US" altLang="en-US" sz="2800" b="1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</a:pPr>
            <a:r>
              <a:rPr lang="en-US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Fully autonomous mobile and stationary robots which enable precision dairy farming with ease, efficiency and sustainability</a:t>
            </a:r>
            <a:endParaRPr lang="en-US" altLang="en-US" sz="2400" b="1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9" name="Subtitle 5"/>
          <p:cNvSpPr>
            <a:spLocks noChangeArrowheads="1"/>
          </p:cNvSpPr>
          <p:nvPr/>
        </p:nvSpPr>
        <p:spPr bwMode="auto">
          <a:xfrm>
            <a:off x="9311680" y="6853974"/>
            <a:ext cx="7239035" cy="342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/>
          <a:lstStyle>
            <a:lvl1pPr>
              <a:spcBef>
                <a:spcPts val="1138"/>
              </a:spcBef>
              <a:buClr>
                <a:schemeClr val="accent1"/>
              </a:buClr>
              <a:buSzPct val="80000"/>
              <a:buFont typeface="Corbel" panose="020B0503020204020204" pitchFamily="34" charset="0"/>
              <a:defRPr sz="17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1pPr>
            <a:lvl2pPr marL="742950" indent="-28575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6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2pPr>
            <a:lvl3pPr marL="11430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4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3pPr>
            <a:lvl4pPr marL="16002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4pPr>
            <a:lvl5pPr marL="20574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5pPr>
            <a:lvl6pPr marL="25146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6pPr>
            <a:lvl7pPr marL="29718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7pPr>
            <a:lvl8pPr marL="34290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8pPr>
            <a:lvl9pPr marL="38862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9pPr>
          </a:lstStyle>
          <a:p>
            <a:pPr eaLnBrk="1" hangingPunct="1">
              <a:spcBef>
                <a:spcPts val="1400"/>
              </a:spcBef>
            </a:pPr>
            <a:r>
              <a:rPr lang="en-US" altLang="en-US" sz="2400" b="1" dirty="0" smtClean="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  <a:sym typeface="Roboto" pitchFamily="2" charset="0"/>
              </a:rPr>
              <a:t>Triodor R&amp;D is </a:t>
            </a:r>
            <a:r>
              <a:rPr lang="en-US" alt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  <a:sym typeface="Roboto" pitchFamily="2" charset="0"/>
              </a:rPr>
              <a:t>committed to providing state-of-the-art </a:t>
            </a:r>
            <a:r>
              <a:rPr lang="en-US" altLang="en-US" sz="2400" b="1" dirty="0" smtClean="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  <a:sym typeface="Roboto" pitchFamily="2" charset="0"/>
              </a:rPr>
              <a:t>development </a:t>
            </a:r>
            <a:r>
              <a:rPr lang="en-US" alt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  <a:sym typeface="Roboto" pitchFamily="2" charset="0"/>
              </a:rPr>
              <a:t>services to our clients worldwide. Backed by a team of highly skilled and experienced developers, we are able to extend such services using the most cutting edge technologies. </a:t>
            </a:r>
          </a:p>
        </p:txBody>
      </p:sp>
      <p:sp>
        <p:nvSpPr>
          <p:cNvPr id="190" name="Subtitle 5"/>
          <p:cNvSpPr txBox="1">
            <a:spLocks noChangeArrowheads="1"/>
          </p:cNvSpPr>
          <p:nvPr/>
        </p:nvSpPr>
        <p:spPr>
          <a:xfrm>
            <a:off x="8600366" y="4837883"/>
            <a:ext cx="7950349" cy="866775"/>
          </a:xfrm>
          <a:prstGeom prst="rect">
            <a:avLst/>
          </a:prstGeom>
        </p:spPr>
        <p:txBody>
          <a:bodyPr vert="horz" lIns="217686" tIns="108843" rIns="217686" bIns="108843" rtlCol="0">
            <a:noAutofit/>
          </a:bodyPr>
          <a:lstStyle>
            <a:lvl1pPr marL="816320" indent="-816320" algn="l" defTabSz="217685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8697" indent="-680271" algn="l" defTabSz="217685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6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21071" indent="-544214" algn="l" defTabSz="217685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809500" indent="-544214" algn="l" defTabSz="217685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97928" indent="-544214" algn="l" defTabSz="217685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986356" indent="-544214" algn="l" defTabSz="217685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074782" indent="-544214" algn="l" defTabSz="217685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163209" indent="-544214" algn="l" defTabSz="217685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251635" indent="-544214" algn="l" defTabSz="217685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r-TR" sz="3200" b="1" dirty="0">
                <a:solidFill>
                  <a:schemeClr val="bg1"/>
                </a:solidFill>
              </a:rPr>
              <a:t>WE </a:t>
            </a:r>
            <a:r>
              <a:rPr lang="tr-TR" sz="3200" b="1" dirty="0">
                <a:solidFill>
                  <a:srgbClr val="555555"/>
                </a:solidFill>
              </a:rPr>
              <a:t>CONNECT</a:t>
            </a:r>
            <a:r>
              <a:rPr lang="tr-TR" sz="3200" b="1" dirty="0">
                <a:solidFill>
                  <a:schemeClr val="bg1"/>
                </a:solidFill>
              </a:rPr>
              <a:t> TO UNVEIL THE </a:t>
            </a:r>
            <a:r>
              <a:rPr lang="tr-TR" sz="3200" b="1" dirty="0">
                <a:solidFill>
                  <a:srgbClr val="555555"/>
                </a:solidFill>
              </a:rPr>
              <a:t>HIDDEN VALUES </a:t>
            </a:r>
            <a:r>
              <a:rPr lang="tr-TR" sz="3200" b="1" dirty="0">
                <a:solidFill>
                  <a:schemeClr val="bg1"/>
                </a:solidFill>
              </a:rPr>
              <a:t>IN BUSINESSES AND TO </a:t>
            </a:r>
            <a:r>
              <a:rPr lang="tr-TR" sz="3200" b="1" dirty="0">
                <a:solidFill>
                  <a:srgbClr val="555555"/>
                </a:solidFill>
              </a:rPr>
              <a:t>IMPROVE</a:t>
            </a:r>
            <a:r>
              <a:rPr lang="tr-TR" sz="3200" b="1" dirty="0">
                <a:solidFill>
                  <a:schemeClr val="bg1"/>
                </a:solidFill>
              </a:rPr>
              <a:t> THE EXPERIENCE</a:t>
            </a:r>
          </a:p>
        </p:txBody>
      </p:sp>
      <p:sp>
        <p:nvSpPr>
          <p:cNvPr id="52" name="Text Placeholder 2"/>
          <p:cNvSpPr>
            <a:spLocks noChangeArrowheads="1"/>
          </p:cNvSpPr>
          <p:nvPr/>
        </p:nvSpPr>
        <p:spPr bwMode="auto">
          <a:xfrm>
            <a:off x="19265481" y="4546067"/>
            <a:ext cx="4360108" cy="193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/>
          <a:lstStyle>
            <a:lvl1pPr>
              <a:spcBef>
                <a:spcPts val="1138"/>
              </a:spcBef>
              <a:buClr>
                <a:schemeClr val="accent1"/>
              </a:buClr>
              <a:buSzPct val="80000"/>
              <a:buFont typeface="Corbel" panose="020B0503020204020204" pitchFamily="34" charset="0"/>
              <a:defRPr sz="17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1pPr>
            <a:lvl2pPr marL="742950" indent="-28575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6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2pPr>
            <a:lvl3pPr marL="11430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4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3pPr>
            <a:lvl4pPr marL="16002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4pPr>
            <a:lvl5pPr marL="20574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5pPr>
            <a:lvl6pPr marL="25146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6pPr>
            <a:lvl7pPr marL="29718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7pPr>
            <a:lvl8pPr marL="34290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8pPr>
            <a:lvl9pPr marL="38862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altLang="en-US" sz="2800" b="1" dirty="0" smtClean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Big Data</a:t>
            </a:r>
            <a:endParaRPr lang="en-US" altLang="en-US" sz="2800" b="1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</a:pPr>
            <a:r>
              <a:rPr lang="en-US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Whether it is people, eggs, cows or machines, our big data analytics services help to better understand the past and control the future.</a:t>
            </a:r>
            <a:endParaRPr lang="en-US" altLang="en-US" sz="2400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3" name="Text Placeholder 2"/>
          <p:cNvSpPr>
            <a:spLocks noChangeArrowheads="1"/>
          </p:cNvSpPr>
          <p:nvPr/>
        </p:nvSpPr>
        <p:spPr bwMode="auto">
          <a:xfrm>
            <a:off x="19262998" y="7799082"/>
            <a:ext cx="4360108" cy="193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/>
          <a:lstStyle>
            <a:lvl1pPr>
              <a:spcBef>
                <a:spcPts val="1138"/>
              </a:spcBef>
              <a:buClr>
                <a:schemeClr val="accent1"/>
              </a:buClr>
              <a:buSzPct val="80000"/>
              <a:buFont typeface="Corbel" panose="020B0503020204020204" pitchFamily="34" charset="0"/>
              <a:defRPr sz="17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1pPr>
            <a:lvl2pPr marL="742950" indent="-28575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6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2pPr>
            <a:lvl3pPr marL="11430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4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3pPr>
            <a:lvl4pPr marL="16002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4pPr>
            <a:lvl5pPr marL="2057400" indent="-22860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5pPr>
            <a:lvl6pPr marL="25146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6pPr>
            <a:lvl7pPr marL="29718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7pPr>
            <a:lvl8pPr marL="34290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8pPr>
            <a:lvl9pPr marL="3886200" indent="-228600" eaLnBrk="0" fontAlgn="base" hangingPunct="0">
              <a:spcBef>
                <a:spcPts val="163"/>
              </a:spcBef>
              <a:spcAft>
                <a:spcPts val="325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defRPr sz="1300">
                <a:solidFill>
                  <a:schemeClr val="tx1"/>
                </a:solidFill>
                <a:latin typeface="Roboto" pitchFamily="2" charset="0"/>
                <a:ea typeface="MS PGothic" panose="020B0600070205080204" pitchFamily="34" charset="-128"/>
                <a:sym typeface="Open Sans" panose="020B0606030504020204" pitchFamily="2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altLang="en-US" sz="2800" b="1" dirty="0" smtClean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Gaming Technologies</a:t>
            </a:r>
            <a:endParaRPr lang="en-US" altLang="en-US" sz="2800" b="1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</a:pPr>
            <a:r>
              <a:rPr lang="en-US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Create the best experience for gamers around the world and re-define monetization in gaming industry</a:t>
            </a:r>
            <a:endParaRPr lang="en-US" altLang="en-US" sz="2400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0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569717"/>
            <a:ext cx="21945600" cy="2286000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Active Business Partners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4</a:t>
            </a:fld>
            <a:endParaRPr lang="en-GB" altLang="en-US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Triodor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Ar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-Ge, Utku Can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Aytaç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, ucan.aytac@triodor.eu</a:t>
            </a:r>
          </a:p>
        </p:txBody>
      </p:sp>
      <p:sp>
        <p:nvSpPr>
          <p:cNvPr id="21" name="Oval 85"/>
          <p:cNvSpPr>
            <a:spLocks noChangeArrowheads="1"/>
          </p:cNvSpPr>
          <p:nvPr/>
        </p:nvSpPr>
        <p:spPr bwMode="auto">
          <a:xfrm>
            <a:off x="9431063" y="4232647"/>
            <a:ext cx="2898776" cy="2898776"/>
          </a:xfrm>
          <a:prstGeom prst="ellipse">
            <a:avLst/>
          </a:prstGeom>
          <a:solidFill>
            <a:srgbClr val="FFFFFF"/>
          </a:solidFill>
          <a:ln w="44450" cap="flat">
            <a:solidFill>
              <a:srgbClr val="565656"/>
            </a:solidFill>
            <a:prstDash val="solid"/>
            <a:miter lim="800000"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23" name="Oval 125"/>
          <p:cNvSpPr>
            <a:spLocks noChangeArrowheads="1"/>
          </p:cNvSpPr>
          <p:nvPr/>
        </p:nvSpPr>
        <p:spPr bwMode="auto">
          <a:xfrm>
            <a:off x="13610259" y="4276727"/>
            <a:ext cx="2719929" cy="2786272"/>
          </a:xfrm>
          <a:prstGeom prst="ellipse">
            <a:avLst/>
          </a:prstGeom>
          <a:solidFill>
            <a:srgbClr val="FFFFFF"/>
          </a:solidFill>
          <a:ln w="42863" cap="flat">
            <a:solidFill>
              <a:srgbClr val="565656"/>
            </a:solidFill>
            <a:prstDash val="solid"/>
            <a:miter lim="800000"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6100"/>
          </a:p>
        </p:txBody>
      </p:sp>
      <p:sp>
        <p:nvSpPr>
          <p:cNvPr id="25" name="Freeform 128"/>
          <p:cNvSpPr>
            <a:spLocks/>
          </p:cNvSpPr>
          <p:nvPr/>
        </p:nvSpPr>
        <p:spPr bwMode="auto">
          <a:xfrm>
            <a:off x="7375526" y="3711577"/>
            <a:ext cx="396876" cy="565150"/>
          </a:xfrm>
          <a:custGeom>
            <a:avLst/>
            <a:gdLst>
              <a:gd name="T0" fmla="*/ 19 w 125"/>
              <a:gd name="T1" fmla="*/ 178 h 178"/>
              <a:gd name="T2" fmla="*/ 119 w 125"/>
              <a:gd name="T3" fmla="*/ 123 h 178"/>
              <a:gd name="T4" fmla="*/ 125 w 125"/>
              <a:gd name="T5" fmla="*/ 68 h 178"/>
              <a:gd name="T6" fmla="*/ 72 w 125"/>
              <a:gd name="T7" fmla="*/ 0 h 178"/>
              <a:gd name="T8" fmla="*/ 0 w 125"/>
              <a:gd name="T9" fmla="*/ 6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78">
                <a:moveTo>
                  <a:pt x="19" y="178"/>
                </a:moveTo>
                <a:lnTo>
                  <a:pt x="119" y="123"/>
                </a:lnTo>
                <a:lnTo>
                  <a:pt x="125" y="68"/>
                </a:lnTo>
                <a:lnTo>
                  <a:pt x="72" y="0"/>
                </a:lnTo>
                <a:lnTo>
                  <a:pt x="0" y="6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26" name="Oval 164"/>
          <p:cNvSpPr>
            <a:spLocks noChangeArrowheads="1"/>
          </p:cNvSpPr>
          <p:nvPr/>
        </p:nvSpPr>
        <p:spPr bwMode="auto">
          <a:xfrm>
            <a:off x="17328879" y="4232647"/>
            <a:ext cx="2725893" cy="2786272"/>
          </a:xfrm>
          <a:prstGeom prst="ellipse">
            <a:avLst/>
          </a:prstGeom>
          <a:solidFill>
            <a:srgbClr val="FFFFFF"/>
          </a:solidFill>
          <a:ln w="42863" cap="flat">
            <a:solidFill>
              <a:srgbClr val="565656"/>
            </a:solidFill>
            <a:prstDash val="solid"/>
            <a:miter lim="800000"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6100"/>
          </a:p>
        </p:txBody>
      </p:sp>
      <p:sp>
        <p:nvSpPr>
          <p:cNvPr id="30" name="Oval 184"/>
          <p:cNvSpPr>
            <a:spLocks noChangeArrowheads="1"/>
          </p:cNvSpPr>
          <p:nvPr/>
        </p:nvSpPr>
        <p:spPr bwMode="auto">
          <a:xfrm>
            <a:off x="13604295" y="7892314"/>
            <a:ext cx="2725893" cy="2789323"/>
          </a:xfrm>
          <a:prstGeom prst="ellipse">
            <a:avLst/>
          </a:prstGeom>
          <a:solidFill>
            <a:srgbClr val="FFFFFF"/>
          </a:solidFill>
          <a:ln w="42863" cap="flat">
            <a:solidFill>
              <a:srgbClr val="565656"/>
            </a:solidFill>
            <a:prstDash val="solid"/>
            <a:miter lim="800000"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6100"/>
          </a:p>
        </p:txBody>
      </p:sp>
      <p:sp>
        <p:nvSpPr>
          <p:cNvPr id="36" name="Freeform 128"/>
          <p:cNvSpPr>
            <a:spLocks/>
          </p:cNvSpPr>
          <p:nvPr/>
        </p:nvSpPr>
        <p:spPr bwMode="auto">
          <a:xfrm>
            <a:off x="7375526" y="10948483"/>
            <a:ext cx="396876" cy="565150"/>
          </a:xfrm>
          <a:custGeom>
            <a:avLst/>
            <a:gdLst>
              <a:gd name="T0" fmla="*/ 19 w 125"/>
              <a:gd name="T1" fmla="*/ 178 h 178"/>
              <a:gd name="T2" fmla="*/ 119 w 125"/>
              <a:gd name="T3" fmla="*/ 123 h 178"/>
              <a:gd name="T4" fmla="*/ 125 w 125"/>
              <a:gd name="T5" fmla="*/ 68 h 178"/>
              <a:gd name="T6" fmla="*/ 72 w 125"/>
              <a:gd name="T7" fmla="*/ 0 h 178"/>
              <a:gd name="T8" fmla="*/ 0 w 125"/>
              <a:gd name="T9" fmla="*/ 6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78">
                <a:moveTo>
                  <a:pt x="19" y="178"/>
                </a:moveTo>
                <a:lnTo>
                  <a:pt x="119" y="123"/>
                </a:lnTo>
                <a:lnTo>
                  <a:pt x="125" y="68"/>
                </a:lnTo>
                <a:lnTo>
                  <a:pt x="72" y="0"/>
                </a:lnTo>
                <a:lnTo>
                  <a:pt x="0" y="6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61" name="AutoShape 122"/>
          <p:cNvSpPr>
            <a:spLocks noChangeAspect="1" noChangeArrowheads="1" noTextEdit="1"/>
          </p:cNvSpPr>
          <p:nvPr/>
        </p:nvSpPr>
        <p:spPr bwMode="auto">
          <a:xfrm>
            <a:off x="8611764" y="5837227"/>
            <a:ext cx="34036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65" name="Freeform 128"/>
          <p:cNvSpPr>
            <a:spLocks/>
          </p:cNvSpPr>
          <p:nvPr/>
        </p:nvSpPr>
        <p:spPr bwMode="auto">
          <a:xfrm>
            <a:off x="9745238" y="7212003"/>
            <a:ext cx="396876" cy="565150"/>
          </a:xfrm>
          <a:custGeom>
            <a:avLst/>
            <a:gdLst>
              <a:gd name="T0" fmla="*/ 19 w 125"/>
              <a:gd name="T1" fmla="*/ 178 h 178"/>
              <a:gd name="T2" fmla="*/ 119 w 125"/>
              <a:gd name="T3" fmla="*/ 123 h 178"/>
              <a:gd name="T4" fmla="*/ 125 w 125"/>
              <a:gd name="T5" fmla="*/ 68 h 178"/>
              <a:gd name="T6" fmla="*/ 72 w 125"/>
              <a:gd name="T7" fmla="*/ 0 h 178"/>
              <a:gd name="T8" fmla="*/ 0 w 125"/>
              <a:gd name="T9" fmla="*/ 6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78">
                <a:moveTo>
                  <a:pt x="19" y="178"/>
                </a:moveTo>
                <a:lnTo>
                  <a:pt x="119" y="123"/>
                </a:lnTo>
                <a:lnTo>
                  <a:pt x="125" y="68"/>
                </a:lnTo>
                <a:lnTo>
                  <a:pt x="72" y="0"/>
                </a:lnTo>
                <a:lnTo>
                  <a:pt x="0" y="6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66" name="AutoShape 161"/>
          <p:cNvSpPr>
            <a:spLocks noChangeAspect="1" noChangeArrowheads="1" noTextEdit="1"/>
          </p:cNvSpPr>
          <p:nvPr/>
        </p:nvSpPr>
        <p:spPr bwMode="auto">
          <a:xfrm>
            <a:off x="12923412" y="5837227"/>
            <a:ext cx="3406776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68" name="Oval 164"/>
          <p:cNvSpPr>
            <a:spLocks noChangeArrowheads="1"/>
          </p:cNvSpPr>
          <p:nvPr/>
        </p:nvSpPr>
        <p:spPr bwMode="auto">
          <a:xfrm>
            <a:off x="17328879" y="7895365"/>
            <a:ext cx="2725893" cy="2786272"/>
          </a:xfrm>
          <a:prstGeom prst="ellipse">
            <a:avLst/>
          </a:prstGeom>
          <a:solidFill>
            <a:srgbClr val="FFFFFF"/>
          </a:solidFill>
          <a:ln w="42863" cap="flat">
            <a:solidFill>
              <a:srgbClr val="565656"/>
            </a:solidFill>
            <a:prstDash val="solid"/>
            <a:miter lim="800000"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6100"/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8042" y="8211530"/>
            <a:ext cx="1652674" cy="1992931"/>
          </a:xfrm>
          <a:prstGeom prst="rect">
            <a:avLst/>
          </a:prstGeom>
        </p:spPr>
      </p:pic>
      <p:sp>
        <p:nvSpPr>
          <p:cNvPr id="91" name="Freeform 128"/>
          <p:cNvSpPr>
            <a:spLocks/>
          </p:cNvSpPr>
          <p:nvPr/>
        </p:nvSpPr>
        <p:spPr bwMode="auto">
          <a:xfrm>
            <a:off x="7375526" y="3733802"/>
            <a:ext cx="396876" cy="565150"/>
          </a:xfrm>
          <a:custGeom>
            <a:avLst/>
            <a:gdLst>
              <a:gd name="T0" fmla="*/ 19 w 125"/>
              <a:gd name="T1" fmla="*/ 178 h 178"/>
              <a:gd name="T2" fmla="*/ 119 w 125"/>
              <a:gd name="T3" fmla="*/ 123 h 178"/>
              <a:gd name="T4" fmla="*/ 125 w 125"/>
              <a:gd name="T5" fmla="*/ 68 h 178"/>
              <a:gd name="T6" fmla="*/ 72 w 125"/>
              <a:gd name="T7" fmla="*/ 0 h 178"/>
              <a:gd name="T8" fmla="*/ 0 w 125"/>
              <a:gd name="T9" fmla="*/ 6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78">
                <a:moveTo>
                  <a:pt x="19" y="178"/>
                </a:moveTo>
                <a:lnTo>
                  <a:pt x="119" y="123"/>
                </a:lnTo>
                <a:lnTo>
                  <a:pt x="125" y="68"/>
                </a:lnTo>
                <a:lnTo>
                  <a:pt x="72" y="0"/>
                </a:lnTo>
                <a:lnTo>
                  <a:pt x="0" y="6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92" name="Freeform 128"/>
          <p:cNvSpPr>
            <a:spLocks/>
          </p:cNvSpPr>
          <p:nvPr/>
        </p:nvSpPr>
        <p:spPr bwMode="auto">
          <a:xfrm>
            <a:off x="7375526" y="10970708"/>
            <a:ext cx="396876" cy="565150"/>
          </a:xfrm>
          <a:custGeom>
            <a:avLst/>
            <a:gdLst>
              <a:gd name="T0" fmla="*/ 19 w 125"/>
              <a:gd name="T1" fmla="*/ 178 h 178"/>
              <a:gd name="T2" fmla="*/ 119 w 125"/>
              <a:gd name="T3" fmla="*/ 123 h 178"/>
              <a:gd name="T4" fmla="*/ 125 w 125"/>
              <a:gd name="T5" fmla="*/ 68 h 178"/>
              <a:gd name="T6" fmla="*/ 72 w 125"/>
              <a:gd name="T7" fmla="*/ 0 h 178"/>
              <a:gd name="T8" fmla="*/ 0 w 125"/>
              <a:gd name="T9" fmla="*/ 6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78">
                <a:moveTo>
                  <a:pt x="19" y="178"/>
                </a:moveTo>
                <a:lnTo>
                  <a:pt x="119" y="123"/>
                </a:lnTo>
                <a:lnTo>
                  <a:pt x="125" y="68"/>
                </a:lnTo>
                <a:lnTo>
                  <a:pt x="72" y="0"/>
                </a:lnTo>
                <a:lnTo>
                  <a:pt x="0" y="6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93" name="AutoShape 82"/>
          <p:cNvSpPr>
            <a:spLocks noChangeAspect="1" noChangeArrowheads="1" noTextEdit="1"/>
          </p:cNvSpPr>
          <p:nvPr/>
        </p:nvSpPr>
        <p:spPr bwMode="auto">
          <a:xfrm>
            <a:off x="4293763" y="5859452"/>
            <a:ext cx="340995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95" name="Oval 94"/>
          <p:cNvSpPr>
            <a:spLocks noChangeArrowheads="1"/>
          </p:cNvSpPr>
          <p:nvPr/>
        </p:nvSpPr>
        <p:spPr bwMode="auto">
          <a:xfrm>
            <a:off x="9337757" y="7811322"/>
            <a:ext cx="2898776" cy="2898776"/>
          </a:xfrm>
          <a:prstGeom prst="ellipse">
            <a:avLst/>
          </a:prstGeom>
          <a:solidFill>
            <a:srgbClr val="FFFFFF"/>
          </a:solidFill>
          <a:ln w="44450" cap="flat">
            <a:solidFill>
              <a:srgbClr val="565656"/>
            </a:solidFill>
            <a:prstDash val="solid"/>
            <a:miter lim="800000"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97" name="AutoShape 122"/>
          <p:cNvSpPr>
            <a:spLocks noChangeAspect="1" noChangeArrowheads="1" noTextEdit="1"/>
          </p:cNvSpPr>
          <p:nvPr/>
        </p:nvSpPr>
        <p:spPr bwMode="auto">
          <a:xfrm>
            <a:off x="8611764" y="5859452"/>
            <a:ext cx="34036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101" name="Freeform 128"/>
          <p:cNvSpPr>
            <a:spLocks/>
          </p:cNvSpPr>
          <p:nvPr/>
        </p:nvSpPr>
        <p:spPr bwMode="auto">
          <a:xfrm>
            <a:off x="9745238" y="7234228"/>
            <a:ext cx="396876" cy="565150"/>
          </a:xfrm>
          <a:custGeom>
            <a:avLst/>
            <a:gdLst>
              <a:gd name="T0" fmla="*/ 19 w 125"/>
              <a:gd name="T1" fmla="*/ 178 h 178"/>
              <a:gd name="T2" fmla="*/ 119 w 125"/>
              <a:gd name="T3" fmla="*/ 123 h 178"/>
              <a:gd name="T4" fmla="*/ 125 w 125"/>
              <a:gd name="T5" fmla="*/ 68 h 178"/>
              <a:gd name="T6" fmla="*/ 72 w 125"/>
              <a:gd name="T7" fmla="*/ 0 h 178"/>
              <a:gd name="T8" fmla="*/ 0 w 125"/>
              <a:gd name="T9" fmla="*/ 6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78">
                <a:moveTo>
                  <a:pt x="19" y="178"/>
                </a:moveTo>
                <a:lnTo>
                  <a:pt x="119" y="123"/>
                </a:lnTo>
                <a:lnTo>
                  <a:pt x="125" y="68"/>
                </a:lnTo>
                <a:lnTo>
                  <a:pt x="72" y="0"/>
                </a:lnTo>
                <a:lnTo>
                  <a:pt x="0" y="6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102" name="AutoShape 161"/>
          <p:cNvSpPr>
            <a:spLocks noChangeAspect="1" noChangeArrowheads="1" noTextEdit="1"/>
          </p:cNvSpPr>
          <p:nvPr/>
        </p:nvSpPr>
        <p:spPr bwMode="auto">
          <a:xfrm>
            <a:off x="12923412" y="5859452"/>
            <a:ext cx="3406776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106" name="AutoShape 171"/>
          <p:cNvSpPr>
            <a:spLocks noChangeAspect="1" noChangeArrowheads="1" noTextEdit="1"/>
          </p:cNvSpPr>
          <p:nvPr/>
        </p:nvSpPr>
        <p:spPr bwMode="auto">
          <a:xfrm>
            <a:off x="17180746" y="5805345"/>
            <a:ext cx="3406774" cy="341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pic>
        <p:nvPicPr>
          <p:cNvPr id="112" name="Picture 217" descr="http://www.moba.net/pics/MOBA_RGB_297mm_bree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7035" y="5406029"/>
            <a:ext cx="2274688" cy="68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85118" y="8319238"/>
            <a:ext cx="1999329" cy="18033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4" r="10684"/>
          <a:stretch/>
        </p:blipFill>
        <p:spPr>
          <a:xfrm>
            <a:off x="18057028" y="4618539"/>
            <a:ext cx="1493869" cy="2027987"/>
          </a:xfrm>
          <a:prstGeom prst="rect">
            <a:avLst/>
          </a:prstGeom>
        </p:spPr>
      </p:pic>
      <p:sp>
        <p:nvSpPr>
          <p:cNvPr id="5" name="AutoShape 2" descr="cc4 skype ile ilgili görsel sonuc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8776" y="8704121"/>
            <a:ext cx="2170972" cy="993939"/>
          </a:xfrm>
          <a:prstGeom prst="rect">
            <a:avLst/>
          </a:prstGeom>
        </p:spPr>
      </p:pic>
      <p:sp>
        <p:nvSpPr>
          <p:cNvPr id="42" name="Oval 85"/>
          <p:cNvSpPr>
            <a:spLocks noChangeArrowheads="1"/>
          </p:cNvSpPr>
          <p:nvPr/>
        </p:nvSpPr>
        <p:spPr bwMode="auto">
          <a:xfrm>
            <a:off x="5423248" y="4236526"/>
            <a:ext cx="2898776" cy="2898776"/>
          </a:xfrm>
          <a:prstGeom prst="ellipse">
            <a:avLst/>
          </a:prstGeom>
          <a:solidFill>
            <a:srgbClr val="FFFFFF"/>
          </a:solidFill>
          <a:ln w="44450" cap="flat">
            <a:solidFill>
              <a:srgbClr val="565656"/>
            </a:solidFill>
            <a:prstDash val="solid"/>
            <a:miter lim="800000"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sp>
        <p:nvSpPr>
          <p:cNvPr id="44" name="Oval 85"/>
          <p:cNvSpPr>
            <a:spLocks noChangeArrowheads="1"/>
          </p:cNvSpPr>
          <p:nvPr/>
        </p:nvSpPr>
        <p:spPr bwMode="auto">
          <a:xfrm>
            <a:off x="5425896" y="7892314"/>
            <a:ext cx="2898776" cy="2898776"/>
          </a:xfrm>
          <a:prstGeom prst="ellipse">
            <a:avLst/>
          </a:prstGeom>
          <a:solidFill>
            <a:srgbClr val="FFFFFF"/>
          </a:solidFill>
          <a:ln w="44450" cap="flat">
            <a:solidFill>
              <a:srgbClr val="565656"/>
            </a:solidFill>
            <a:prstDash val="solid"/>
            <a:miter lim="800000"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tr-TR" sz="1120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231" y="8936219"/>
            <a:ext cx="2579023" cy="761842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21796" y="4935591"/>
            <a:ext cx="1870660" cy="1240329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18158" y="6260456"/>
            <a:ext cx="2108955" cy="2203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209" y="4991090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90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Proposal Introduction (1)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5</a:t>
            </a:fld>
            <a:endParaRPr lang="en-GB" alt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Triodor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Ar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-Ge, Utku Can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Aytaç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, ucan.aytac@triodor.eu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482879" y="3532830"/>
            <a:ext cx="4064000" cy="1859797"/>
            <a:chOff x="18418" y="2231753"/>
            <a:chExt cx="4064000" cy="1859797"/>
          </a:xfrm>
          <a:solidFill>
            <a:srgbClr val="0099FF"/>
          </a:solidFill>
        </p:grpSpPr>
        <p:sp>
          <p:nvSpPr>
            <p:cNvPr id="12" name="Rectangle 11"/>
            <p:cNvSpPr/>
            <p:nvPr/>
          </p:nvSpPr>
          <p:spPr>
            <a:xfrm>
              <a:off x="18418" y="2231753"/>
              <a:ext cx="4064000" cy="1859797"/>
            </a:xfrm>
            <a:prstGeom prst="rect">
              <a:avLst/>
            </a:prstGeom>
            <a:solidFill>
              <a:srgbClr val="46A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883625" y="2931492"/>
              <a:ext cx="1186561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lvl="1"/>
              <a:r>
                <a:rPr lang="en-US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MOBA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931990" y="2879661"/>
              <a:ext cx="6616" cy="6616"/>
            </a:xfrm>
            <a:custGeom>
              <a:avLst/>
              <a:gdLst>
                <a:gd name="T0" fmla="*/ 16 w 31"/>
                <a:gd name="T1" fmla="*/ 0 h 31"/>
                <a:gd name="T2" fmla="*/ 20 w 31"/>
                <a:gd name="T3" fmla="*/ 1 h 31"/>
                <a:gd name="T4" fmla="*/ 24 w 31"/>
                <a:gd name="T5" fmla="*/ 2 h 31"/>
                <a:gd name="T6" fmla="*/ 28 w 31"/>
                <a:gd name="T7" fmla="*/ 6 h 31"/>
                <a:gd name="T8" fmla="*/ 30 w 31"/>
                <a:gd name="T9" fmla="*/ 11 h 31"/>
                <a:gd name="T10" fmla="*/ 31 w 31"/>
                <a:gd name="T11" fmla="*/ 15 h 31"/>
                <a:gd name="T12" fmla="*/ 30 w 31"/>
                <a:gd name="T13" fmla="*/ 20 h 31"/>
                <a:gd name="T14" fmla="*/ 28 w 31"/>
                <a:gd name="T15" fmla="*/ 24 h 31"/>
                <a:gd name="T16" fmla="*/ 24 w 31"/>
                <a:gd name="T17" fmla="*/ 27 h 31"/>
                <a:gd name="T18" fmla="*/ 20 w 31"/>
                <a:gd name="T19" fmla="*/ 30 h 31"/>
                <a:gd name="T20" fmla="*/ 16 w 31"/>
                <a:gd name="T21" fmla="*/ 31 h 31"/>
                <a:gd name="T22" fmla="*/ 11 w 31"/>
                <a:gd name="T23" fmla="*/ 30 h 31"/>
                <a:gd name="T24" fmla="*/ 6 w 31"/>
                <a:gd name="T25" fmla="*/ 27 h 31"/>
                <a:gd name="T26" fmla="*/ 4 w 31"/>
                <a:gd name="T27" fmla="*/ 24 h 31"/>
                <a:gd name="T28" fmla="*/ 1 w 31"/>
                <a:gd name="T29" fmla="*/ 20 h 31"/>
                <a:gd name="T30" fmla="*/ 0 w 31"/>
                <a:gd name="T31" fmla="*/ 15 h 31"/>
                <a:gd name="T32" fmla="*/ 1 w 31"/>
                <a:gd name="T33" fmla="*/ 11 h 31"/>
                <a:gd name="T34" fmla="*/ 4 w 31"/>
                <a:gd name="T35" fmla="*/ 6 h 31"/>
                <a:gd name="T36" fmla="*/ 6 w 31"/>
                <a:gd name="T37" fmla="*/ 2 h 31"/>
                <a:gd name="T38" fmla="*/ 11 w 31"/>
                <a:gd name="T39" fmla="*/ 1 h 31"/>
                <a:gd name="T40" fmla="*/ 16 w 31"/>
                <a:gd name="T4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lnTo>
                    <a:pt x="20" y="1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0" y="11"/>
                  </a:lnTo>
                  <a:lnTo>
                    <a:pt x="31" y="15"/>
                  </a:lnTo>
                  <a:lnTo>
                    <a:pt x="30" y="20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20" y="30"/>
                  </a:lnTo>
                  <a:lnTo>
                    <a:pt x="16" y="31"/>
                  </a:lnTo>
                  <a:lnTo>
                    <a:pt x="11" y="30"/>
                  </a:lnTo>
                  <a:lnTo>
                    <a:pt x="6" y="27"/>
                  </a:lnTo>
                  <a:lnTo>
                    <a:pt x="4" y="24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6"/>
                  </a:lnTo>
                  <a:lnTo>
                    <a:pt x="6" y="2"/>
                  </a:lnTo>
                  <a:lnTo>
                    <a:pt x="11" y="1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652280" y="3514653"/>
            <a:ext cx="4101312" cy="1877974"/>
            <a:chOff x="4159141" y="2312151"/>
            <a:chExt cx="3968859" cy="1779400"/>
          </a:xfrm>
          <a:solidFill>
            <a:srgbClr val="804078"/>
          </a:solidFill>
        </p:grpSpPr>
        <p:sp>
          <p:nvSpPr>
            <p:cNvPr id="31" name="Rectangle 30"/>
            <p:cNvSpPr/>
            <p:nvPr/>
          </p:nvSpPr>
          <p:spPr>
            <a:xfrm>
              <a:off x="4159141" y="2312151"/>
              <a:ext cx="3968859" cy="1779400"/>
            </a:xfrm>
            <a:prstGeom prst="rect">
              <a:avLst/>
            </a:prstGeom>
            <a:solidFill>
              <a:srgbClr val="A36A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085461" y="3000759"/>
              <a:ext cx="1008931" cy="461665"/>
            </a:xfrm>
            <a:prstGeom prst="rect">
              <a:avLst/>
            </a:prstGeom>
            <a:solidFill>
              <a:srgbClr val="A36AAF"/>
            </a:solidFill>
          </p:spPr>
          <p:txBody>
            <a:bodyPr wrap="square">
              <a:spAutoFit/>
            </a:bodyPr>
            <a:lstStyle/>
            <a:p>
              <a:pPr marL="0" lvl="1"/>
              <a:r>
                <a:rPr lang="en-US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CC4L</a:t>
              </a: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48061" y="3514653"/>
            <a:ext cx="4064000" cy="1859797"/>
            <a:chOff x="8128000" y="2231754"/>
            <a:chExt cx="4064000" cy="1859797"/>
          </a:xfrm>
          <a:solidFill>
            <a:srgbClr val="9BBB59"/>
          </a:solidFill>
        </p:grpSpPr>
        <p:sp>
          <p:nvSpPr>
            <p:cNvPr id="42" name="Rectangle 41"/>
            <p:cNvSpPr/>
            <p:nvPr/>
          </p:nvSpPr>
          <p:spPr>
            <a:xfrm>
              <a:off x="8128000" y="2231754"/>
              <a:ext cx="4064000" cy="1859797"/>
            </a:xfrm>
            <a:prstGeom prst="rect">
              <a:avLst/>
            </a:prstGeom>
            <a:solidFill>
              <a:srgbClr val="F6A4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1335664" y="3000889"/>
              <a:ext cx="787104" cy="461665"/>
            </a:xfrm>
            <a:prstGeom prst="rect">
              <a:avLst/>
            </a:prstGeom>
            <a:solidFill>
              <a:srgbClr val="F6A427"/>
            </a:solidFill>
          </p:spPr>
          <p:txBody>
            <a:bodyPr wrap="square">
              <a:spAutoFit/>
            </a:bodyPr>
            <a:lstStyle/>
            <a:p>
              <a:pPr marL="0" lvl="1"/>
              <a:r>
                <a:rPr lang="en-US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TAP</a:t>
              </a: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45844" y="5927114"/>
            <a:ext cx="39737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Historical and current data of MILLIONS OF EGGS WORLDWIDE and machines in thousands of grading centers around the world, development of mobile / web based sectoral applications.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5711280" y="7042199"/>
            <a:ext cx="0" cy="155448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0247784" y="7104785"/>
            <a:ext cx="0" cy="155448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5959545" y="5927114"/>
            <a:ext cx="363669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 smtClean="0"/>
              <a:t>Empower game developers with the ability to react quickly to player attitude by providing advisory feedback on the game design. Employing “A GENERIC SYSTEM OF PLAYER MODELING”. 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0627163" y="5927114"/>
            <a:ext cx="410131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vision in the sector beyond developing a high-tech call center software. 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GENERATION GLOBAL CALL CENTER SYSTEM project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been developed to go through extensive changes to the call center concept and to remove the constraints and incapacities of existing systems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14784288" y="7057729"/>
            <a:ext cx="0" cy="155448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15095688" y="3532830"/>
            <a:ext cx="4120527" cy="1859797"/>
            <a:chOff x="8128000" y="2231754"/>
            <a:chExt cx="4064000" cy="1859797"/>
          </a:xfrm>
          <a:solidFill>
            <a:srgbClr val="9BBB59"/>
          </a:solidFill>
        </p:grpSpPr>
        <p:sp>
          <p:nvSpPr>
            <p:cNvPr id="60" name="Rectangle 59"/>
            <p:cNvSpPr/>
            <p:nvPr/>
          </p:nvSpPr>
          <p:spPr>
            <a:xfrm>
              <a:off x="8128000" y="2231754"/>
              <a:ext cx="4064000" cy="1859797"/>
            </a:xfrm>
            <a:prstGeom prst="rect">
              <a:avLst/>
            </a:prstGeom>
            <a:solidFill>
              <a:srgbClr val="F6A4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026737" y="2977703"/>
              <a:ext cx="1015844" cy="451699"/>
            </a:xfrm>
            <a:prstGeom prst="rect">
              <a:avLst/>
            </a:prstGeom>
            <a:solidFill>
              <a:srgbClr val="F6A427"/>
            </a:solidFill>
          </p:spPr>
          <p:txBody>
            <a:bodyPr wrap="square">
              <a:spAutoFit/>
            </a:bodyPr>
            <a:lstStyle/>
            <a:p>
              <a:pPr marL="0" lvl="1"/>
              <a:r>
                <a:rPr lang="en-US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PADS</a:t>
              </a: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9858993" y="3514653"/>
            <a:ext cx="4044855" cy="1859797"/>
            <a:chOff x="8173406" y="2182770"/>
            <a:chExt cx="4064000" cy="1859797"/>
          </a:xfrm>
          <a:solidFill>
            <a:srgbClr val="F35C53"/>
          </a:solidFill>
        </p:grpSpPr>
        <p:sp>
          <p:nvSpPr>
            <p:cNvPr id="72" name="Rectangle 71"/>
            <p:cNvSpPr/>
            <p:nvPr/>
          </p:nvSpPr>
          <p:spPr>
            <a:xfrm>
              <a:off x="8173406" y="2182770"/>
              <a:ext cx="4064000" cy="18597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753913" y="2990068"/>
              <a:ext cx="1362043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lvl="1"/>
              <a:r>
                <a:rPr lang="en-US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INHERD</a:t>
              </a: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3" name="Rectangle 82"/>
          <p:cNvSpPr/>
          <p:nvPr/>
        </p:nvSpPr>
        <p:spPr>
          <a:xfrm>
            <a:off x="15732558" y="7452809"/>
            <a:ext cx="31932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19464808" y="7057729"/>
            <a:ext cx="0" cy="155448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14895915" y="5946968"/>
            <a:ext cx="433946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 smtClean="0"/>
              <a:t>Develop </a:t>
            </a:r>
            <a:r>
              <a:rPr lang="en-US" sz="2800" dirty="0"/>
              <a:t>a computerized support system for online advertisements based on </a:t>
            </a:r>
            <a:r>
              <a:rPr lang="en-US" sz="2800" dirty="0" smtClean="0"/>
              <a:t>REVENUE PREDICTION</a:t>
            </a:r>
          </a:p>
          <a:p>
            <a:pPr algn="r"/>
            <a:r>
              <a:rPr lang="en-US" sz="2800" dirty="0" smtClean="0"/>
              <a:t>MODELS AND DATA-DRIVEN MODELLING. </a:t>
            </a:r>
            <a:r>
              <a:rPr lang="en-US" sz="2800" dirty="0"/>
              <a:t>The system will aid programmatic advertisement buying for online publishers by</a:t>
            </a:r>
          </a:p>
          <a:p>
            <a:pPr algn="r"/>
            <a:r>
              <a:rPr lang="en-US" sz="2800" dirty="0"/>
              <a:t>providing real-time adaptive decision on the best advertisement offer from different impression suppliers.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83" y="3780682"/>
            <a:ext cx="2422228" cy="1327740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5974" y="3936369"/>
            <a:ext cx="1920497" cy="1052717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072" y="3969415"/>
            <a:ext cx="1898323" cy="1040562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2360" y="4173285"/>
            <a:ext cx="1384658" cy="758998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864" y="3997135"/>
            <a:ext cx="1851670" cy="1014989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20011671" y="5924040"/>
            <a:ext cx="41013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Farm management </a:t>
            </a:r>
            <a:r>
              <a:rPr lang="en-US" sz="2800" dirty="0"/>
              <a:t>software developed for the purpose of providing the automation of milking </a:t>
            </a:r>
            <a:r>
              <a:rPr lang="en-US" sz="2800" dirty="0" smtClean="0"/>
              <a:t>and feeding </a:t>
            </a:r>
            <a:r>
              <a:rPr lang="en-US" sz="2800" dirty="0"/>
              <a:t>robots used in today's modern dairy farms. MORE THAN A MILLION COWS managed by our </a:t>
            </a:r>
            <a:r>
              <a:rPr lang="en-US" sz="2800" dirty="0" smtClean="0"/>
              <a:t>applications.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09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6" grpId="0"/>
      <p:bldP spid="57" grpId="0"/>
      <p:bldP spid="83" grpId="0"/>
      <p:bldP spid="85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Proposal Introduction (2)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6</a:t>
            </a:fld>
            <a:endParaRPr lang="en-GB" altLang="en-US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Triodor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Ar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-Ge, Utku Can </a:t>
            </a:r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Aytaç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, ucan.aytac@triodor.eu</a:t>
            </a:r>
          </a:p>
        </p:txBody>
      </p:sp>
      <p:sp>
        <p:nvSpPr>
          <p:cNvPr id="19" name="Rectangle 18"/>
          <p:cNvSpPr/>
          <p:nvPr/>
        </p:nvSpPr>
        <p:spPr>
          <a:xfrm rot="16200000" flipH="1">
            <a:off x="2003006" y="3855923"/>
            <a:ext cx="14149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MOBA</a:t>
            </a:r>
            <a:endParaRPr lang="en-US" sz="3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 rot="16200000" flipH="1">
            <a:off x="2027975" y="6092800"/>
            <a:ext cx="14149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TAP</a:t>
            </a:r>
            <a:endParaRPr lang="en-US" sz="3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 rot="16200000" flipH="1">
            <a:off x="1981448" y="8800892"/>
            <a:ext cx="14149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CC4L</a:t>
            </a:r>
            <a:endParaRPr lang="en-US" sz="3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9164057" y="2863069"/>
            <a:ext cx="6055885" cy="1992698"/>
          </a:xfrm>
          <a:prstGeom prst="roundRect">
            <a:avLst/>
          </a:prstGeom>
          <a:solidFill>
            <a:srgbClr val="F35C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 smtClean="0">
              <a:effectLst>
                <a:outerShdw blurRad="38100" dist="38100" dir="2700000" algn="tl">
                  <a:srgbClr val="292B64">
                    <a:alpha val="43000"/>
                  </a:srgbClr>
                </a:outerShdw>
              </a:effectLst>
            </a:endParaRPr>
          </a:p>
          <a:p>
            <a:pPr algn="ctr"/>
            <a:endParaRPr lang="en-US" sz="3600" dirty="0" smtClean="0">
              <a:effectLst>
                <a:outerShdw blurRad="38100" dist="38100" dir="2700000" algn="tl">
                  <a:srgbClr val="292B64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292B64">
                      <a:alpha val="43000"/>
                    </a:srgbClr>
                  </a:outerShdw>
                </a:effectLst>
              </a:rPr>
              <a:t>*3400 Dairy Farms</a:t>
            </a: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292B64">
                      <a:alpha val="43000"/>
                    </a:srgbClr>
                  </a:outerShdw>
                </a:effectLst>
              </a:rPr>
              <a:t>*7100 Users</a:t>
            </a:r>
          </a:p>
          <a:p>
            <a:pPr algn="ctr"/>
            <a:endParaRPr lang="en-US" sz="3600" dirty="0" smtClean="0">
              <a:effectLst>
                <a:outerShdw blurRad="38100" dist="38100" dir="2700000" algn="tl">
                  <a:srgbClr val="292B64">
                    <a:alpha val="43000"/>
                  </a:srgbClr>
                </a:outerShdw>
              </a:effectLst>
            </a:endParaRPr>
          </a:p>
          <a:p>
            <a:pPr algn="ctr"/>
            <a:endParaRPr lang="tr-TR" sz="3600" dirty="0">
              <a:effectLst>
                <a:outerShdw blurRad="38100" dist="38100" dir="2700000" algn="tl">
                  <a:srgbClr val="292B64">
                    <a:alpha val="43000"/>
                  </a:srgbClr>
                </a:outerShdw>
              </a:effectLst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182888" y="4926134"/>
            <a:ext cx="6552728" cy="2451375"/>
          </a:xfrm>
          <a:prstGeom prst="roundRect">
            <a:avLst/>
          </a:prstGeom>
          <a:solidFill>
            <a:srgbClr val="46A3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292B64">
                      <a:alpha val="43000"/>
                    </a:srgbClr>
                  </a:outerShdw>
                </a:effectLst>
              </a:rPr>
              <a:t>*28 Countries</a:t>
            </a: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292B64">
                      <a:alpha val="43000"/>
                    </a:srgbClr>
                  </a:outerShdw>
                </a:effectLst>
              </a:rPr>
              <a:t>*147 active egg machines</a:t>
            </a: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292B64">
                      <a:alpha val="43000"/>
                    </a:srgbClr>
                  </a:outerShdw>
                </a:effectLst>
              </a:rPr>
              <a:t>*100 millions egg data /daily</a:t>
            </a:r>
            <a:endParaRPr lang="tr-TR" sz="3600" dirty="0">
              <a:effectLst>
                <a:outerShdw blurRad="38100" dist="38100" dir="2700000" algn="tl">
                  <a:srgbClr val="292B64">
                    <a:alpha val="43000"/>
                  </a:srgbClr>
                </a:outerShdw>
              </a:effectLst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6296456" y="4946423"/>
            <a:ext cx="6408713" cy="2271617"/>
          </a:xfrm>
          <a:prstGeom prst="roundRect">
            <a:avLst/>
          </a:prstGeom>
          <a:solidFill>
            <a:srgbClr val="F6A4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 smtClean="0">
              <a:effectLst>
                <a:outerShdw blurRad="38100" dist="38100" dir="2700000" algn="tl">
                  <a:srgbClr val="292B64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292B64">
                      <a:alpha val="43000"/>
                    </a:srgbClr>
                  </a:outerShdw>
                </a:effectLst>
              </a:rPr>
              <a:t>*</a:t>
            </a:r>
            <a:r>
              <a:rPr lang="en-US" sz="3200" dirty="0"/>
              <a:t>More than 120M user</a:t>
            </a:r>
          </a:p>
          <a:p>
            <a:pPr algn="ctr"/>
            <a:r>
              <a:rPr lang="en-US" sz="3200" dirty="0"/>
              <a:t>*</a:t>
            </a:r>
            <a:r>
              <a:rPr lang="en-US" sz="3200" dirty="0" smtClean="0"/>
              <a:t>150+ </a:t>
            </a:r>
            <a:r>
              <a:rPr lang="en-US" sz="3200" dirty="0"/>
              <a:t>game portal</a:t>
            </a:r>
          </a:p>
          <a:p>
            <a:pPr algn="ctr"/>
            <a:r>
              <a:rPr lang="en-US" sz="3200" dirty="0"/>
              <a:t>* A new business model (</a:t>
            </a:r>
            <a:r>
              <a:rPr lang="en-US" sz="3200" dirty="0" err="1"/>
              <a:t>data,monetization,content</a:t>
            </a:r>
            <a:r>
              <a:rPr lang="en-US" sz="3200" dirty="0"/>
              <a:t>)</a:t>
            </a:r>
          </a:p>
          <a:p>
            <a:pPr algn="ctr"/>
            <a:endParaRPr lang="tr-TR" sz="3600" dirty="0"/>
          </a:p>
        </p:txBody>
      </p:sp>
      <p:sp>
        <p:nvSpPr>
          <p:cNvPr id="42" name="Rounded Rectangle 41"/>
          <p:cNvSpPr/>
          <p:nvPr/>
        </p:nvSpPr>
        <p:spPr>
          <a:xfrm>
            <a:off x="16296456" y="7901787"/>
            <a:ext cx="6408713" cy="2175201"/>
          </a:xfrm>
          <a:prstGeom prst="roundRect">
            <a:avLst/>
          </a:prstGeom>
          <a:solidFill>
            <a:srgbClr val="A36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 smtClean="0"/>
          </a:p>
          <a:p>
            <a:pPr algn="ctr"/>
            <a:endParaRPr lang="en-US" altLang="tr-TR" sz="2800" dirty="0"/>
          </a:p>
          <a:p>
            <a:pPr algn="ctr"/>
            <a:endParaRPr lang="en-US" altLang="tr-TR" sz="2800" dirty="0" smtClean="0"/>
          </a:p>
          <a:p>
            <a:pPr algn="ctr"/>
            <a:endParaRPr lang="en-US" altLang="tr-TR" sz="2800" dirty="0"/>
          </a:p>
          <a:p>
            <a:pPr algn="ctr" eaLnBrk="1" hangingPunct="1"/>
            <a:r>
              <a:rPr lang="en-US" altLang="tr-TR" sz="2800" dirty="0" smtClean="0"/>
              <a:t>*</a:t>
            </a:r>
            <a:r>
              <a:rPr lang="tr-TR" altLang="tr-TR" sz="2800" dirty="0"/>
              <a:t>Ability to create a virtual call center with unused call center available agents </a:t>
            </a:r>
            <a:endParaRPr lang="en-US" altLang="tr-TR" sz="2800" dirty="0" smtClean="0"/>
          </a:p>
          <a:p>
            <a:pPr algn="ctr" eaLnBrk="1" hangingPunct="1"/>
            <a:r>
              <a:rPr lang="en-US" altLang="tr-TR" sz="2800" dirty="0" smtClean="0"/>
              <a:t>*34 call center firms</a:t>
            </a:r>
          </a:p>
          <a:p>
            <a:pPr algn="ctr" eaLnBrk="1" hangingPunct="1"/>
            <a:r>
              <a:rPr lang="en-US" altLang="tr-TR" sz="2800" dirty="0" smtClean="0"/>
              <a:t>*</a:t>
            </a:r>
            <a:r>
              <a:rPr lang="tr-TR" altLang="tr-TR" sz="2800" dirty="0" smtClean="0"/>
              <a:t>Decrease </a:t>
            </a:r>
            <a:r>
              <a:rPr lang="tr-TR" altLang="tr-TR" sz="2800" dirty="0"/>
              <a:t>the cost of having call center service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endParaRPr lang="tr-TR" altLang="tr-TR" sz="2800" dirty="0"/>
          </a:p>
          <a:p>
            <a:pPr algn="ctr"/>
            <a:endParaRPr lang="tr-TR" altLang="tr-TR" sz="2800" dirty="0"/>
          </a:p>
          <a:p>
            <a:pPr algn="ctr"/>
            <a:endParaRPr lang="tr-TR" altLang="tr-TR" sz="2800" dirty="0"/>
          </a:p>
          <a:p>
            <a:pPr algn="ctr"/>
            <a:endParaRPr lang="tr-TR" sz="2800" dirty="0">
              <a:effectLst>
                <a:outerShdw blurRad="38100" dist="38100" dir="2700000" algn="tl">
                  <a:srgbClr val="292B64">
                    <a:alpha val="43000"/>
                  </a:srgbClr>
                </a:outerShdw>
              </a:effectLst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9348767" y="10283879"/>
            <a:ext cx="6055885" cy="199269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292B64">
                      <a:alpha val="43000"/>
                    </a:srgbClr>
                  </a:outerShdw>
                </a:effectLst>
              </a:rPr>
              <a:t>*</a:t>
            </a:r>
            <a:r>
              <a:rPr lang="tr-TR" sz="3600" dirty="0" smtClean="0">
                <a:effectLst>
                  <a:outerShdw blurRad="38100" dist="38100" dir="2700000" algn="tl">
                    <a:srgbClr val="292B64">
                      <a:alpha val="43000"/>
                    </a:srgbClr>
                  </a:outerShdw>
                </a:effectLst>
              </a:rPr>
              <a:t>Concept development</a:t>
            </a:r>
            <a:endParaRPr lang="en-US" sz="3600" dirty="0">
              <a:effectLst>
                <a:outerShdw blurRad="38100" dist="38100" dir="2700000" algn="tl">
                  <a:srgbClr val="292B64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292B64">
                      <a:alpha val="43000"/>
                    </a:srgbClr>
                  </a:outerShdw>
                </a:effectLst>
              </a:rPr>
              <a:t>*Research Papers</a:t>
            </a: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292B64">
                      <a:alpha val="43000"/>
                    </a:srgbClr>
                  </a:outerShdw>
                </a:effectLst>
              </a:rPr>
              <a:t>*Academic Relationships</a:t>
            </a:r>
            <a:endParaRPr lang="tr-TR" sz="3600" dirty="0">
              <a:effectLst>
                <a:outerShdw blurRad="38100" dist="38100" dir="2700000" algn="tl">
                  <a:srgbClr val="292B64">
                    <a:alpha val="43000"/>
                  </a:srgbClr>
                </a:outerShdw>
              </a:effectLst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2182889" y="7935595"/>
            <a:ext cx="6552728" cy="2171682"/>
          </a:xfrm>
          <a:prstGeom prst="roundRect">
            <a:avLst/>
          </a:prstGeom>
          <a:solidFill>
            <a:srgbClr val="F6A4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*Tap has created </a:t>
            </a:r>
            <a:r>
              <a:rPr lang="en-US" sz="3600" dirty="0"/>
              <a:t>a new standard in user classification methodology and jargon</a:t>
            </a:r>
            <a:endParaRPr lang="tr-TR" sz="3600" dirty="0">
              <a:effectLst>
                <a:outerShdw blurRad="38100" dist="38100" dir="2700000" algn="tl">
                  <a:srgbClr val="292B64">
                    <a:alpha val="43000"/>
                  </a:srgbClr>
                </a:outerShdw>
              </a:effectLst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9327118" y="4986493"/>
            <a:ext cx="6164007" cy="4833539"/>
            <a:chOff x="424985" y="1462116"/>
            <a:chExt cx="7414023" cy="5815071"/>
          </a:xfrm>
        </p:grpSpPr>
        <p:grpSp>
          <p:nvGrpSpPr>
            <p:cNvPr id="46" name="Group 45"/>
            <p:cNvGrpSpPr/>
            <p:nvPr/>
          </p:nvGrpSpPr>
          <p:grpSpPr>
            <a:xfrm>
              <a:off x="451024" y="1462116"/>
              <a:ext cx="7387984" cy="5701695"/>
              <a:chOff x="451025" y="1462116"/>
              <a:chExt cx="6873728" cy="5304817"/>
            </a:xfrm>
          </p:grpSpPr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025" y="1462116"/>
                <a:ext cx="1711301" cy="1711301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17578" y="1462116"/>
                <a:ext cx="1709162" cy="1712405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81993" y="1462116"/>
                <a:ext cx="1709162" cy="1712405"/>
              </a:xfrm>
              <a:prstGeom prst="rect">
                <a:avLst/>
              </a:prstGeom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48485" y="3342123"/>
                <a:ext cx="1712405" cy="1712405"/>
              </a:xfrm>
              <a:prstGeom prst="rect">
                <a:avLst/>
              </a:prstGeom>
            </p:spPr>
          </p:pic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81440" y="5054528"/>
                <a:ext cx="1712405" cy="1712405"/>
              </a:xfrm>
              <a:prstGeom prst="rect">
                <a:avLst/>
              </a:prstGeom>
            </p:spPr>
          </p:pic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284622" y="3280005"/>
                <a:ext cx="1709162" cy="1712405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15591" y="3342123"/>
                <a:ext cx="1709162" cy="1712405"/>
              </a:xfrm>
              <a:prstGeom prst="rect">
                <a:avLst/>
              </a:prstGeom>
            </p:spPr>
          </p:pic>
        </p:grp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4985" y="5436669"/>
              <a:ext cx="1840518" cy="1840518"/>
            </a:xfrm>
            <a:prstGeom prst="rect">
              <a:avLst/>
            </a:prstGeom>
          </p:spPr>
        </p:pic>
      </p:grpSp>
      <p:pic>
        <p:nvPicPr>
          <p:cNvPr id="55" name="Picture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31955" y="8271168"/>
            <a:ext cx="1608117" cy="161116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488857" y="8608650"/>
            <a:ext cx="1016469" cy="87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38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Contact Info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7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542928" y="3185592"/>
            <a:ext cx="20018224" cy="11915345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eaLnBrk="1" hangingPunct="1"/>
            <a:r>
              <a:rPr lang="en-GB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For more information and for interest to participate please contact:</a:t>
            </a:r>
          </a:p>
          <a:p>
            <a:endParaRPr lang="en-GB" sz="4800" dirty="0">
              <a:solidFill>
                <a:srgbClr val="0070C0"/>
              </a:solidFill>
            </a:endParaRPr>
          </a:p>
          <a:p>
            <a:r>
              <a:rPr lang="en-GB" sz="4800" dirty="0">
                <a:solidFill>
                  <a:srgbClr val="0070C0"/>
                </a:solidFill>
              </a:rPr>
              <a:t>		</a:t>
            </a:r>
            <a:endParaRPr lang="en-GB" sz="4800" dirty="0" smtClean="0">
              <a:solidFill>
                <a:srgbClr val="0070C0"/>
              </a:solidFill>
            </a:endParaRPr>
          </a:p>
          <a:p>
            <a:endParaRPr lang="en-GB" sz="4800" dirty="0">
              <a:solidFill>
                <a:srgbClr val="0070C0"/>
              </a:solidFill>
            </a:endParaRPr>
          </a:p>
          <a:p>
            <a:r>
              <a:rPr lang="en-GB" sz="4800" dirty="0" smtClean="0">
                <a:solidFill>
                  <a:srgbClr val="0070C0"/>
                </a:solidFill>
              </a:rPr>
              <a:t>		</a:t>
            </a:r>
            <a:r>
              <a:rPr lang="en-GB" sz="4300" dirty="0" smtClean="0">
                <a:solidFill>
                  <a:srgbClr val="0070C0"/>
                </a:solidFill>
              </a:rPr>
              <a:t>Utku Can </a:t>
            </a:r>
            <a:r>
              <a:rPr lang="en-GB" sz="4300" dirty="0" err="1" smtClean="0">
                <a:solidFill>
                  <a:srgbClr val="0070C0"/>
                </a:solidFill>
              </a:rPr>
              <a:t>Aytaç</a:t>
            </a:r>
            <a:r>
              <a:rPr lang="en-GB" sz="4300" dirty="0" smtClean="0">
                <a:solidFill>
                  <a:srgbClr val="0070C0"/>
                </a:solidFill>
              </a:rPr>
              <a:t>, Triodor Ar-GE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en-GB" sz="4300" dirty="0" smtClean="0">
                <a:solidFill>
                  <a:srgbClr val="0070C0"/>
                </a:solidFill>
              </a:rPr>
              <a:t>ucan.aytac@triodor.eu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en-GB" sz="4300" dirty="0" smtClean="0">
                <a:solidFill>
                  <a:srgbClr val="0070C0"/>
                </a:solidFill>
              </a:rPr>
              <a:t>+90 535 9666773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en-GB" sz="4300" dirty="0" smtClean="0">
                <a:solidFill>
                  <a:srgbClr val="0070C0"/>
                </a:solidFill>
              </a:rPr>
              <a:t>www.triodor.eu</a:t>
            </a:r>
            <a:endParaRPr lang="en-GB" sz="4300" dirty="0">
              <a:solidFill>
                <a:srgbClr val="0070C0"/>
              </a:solidFill>
            </a:endParaRPr>
          </a:p>
          <a:p>
            <a:endParaRPr lang="en-GB" sz="4800" dirty="0">
              <a:solidFill>
                <a:srgbClr val="0070C0"/>
              </a:solidFill>
            </a:endParaRPr>
          </a:p>
          <a:p>
            <a:pPr lvl="8"/>
            <a:endParaRPr lang="en-GB" sz="4800" dirty="0" smtClean="0">
              <a:solidFill>
                <a:srgbClr val="0070C0"/>
              </a:solidFill>
            </a:endParaRPr>
          </a:p>
          <a:p>
            <a:pPr lvl="8"/>
            <a:r>
              <a:rPr lang="en-GB" sz="4800" dirty="0" smtClean="0">
                <a:solidFill>
                  <a:srgbClr val="0070C0"/>
                </a:solidFill>
              </a:rPr>
              <a:t>       </a:t>
            </a:r>
          </a:p>
          <a:p>
            <a:pPr lvl="8"/>
            <a:r>
              <a:rPr lang="en-GB" sz="4800" dirty="0" smtClean="0">
                <a:solidFill>
                  <a:srgbClr val="0070C0"/>
                </a:solidFill>
              </a:rPr>
              <a:t>  </a:t>
            </a:r>
            <a:endParaRPr lang="en-GB" sz="4800" dirty="0">
              <a:solidFill>
                <a:srgbClr val="0070C0"/>
              </a:solidFill>
            </a:endParaRPr>
          </a:p>
          <a:p>
            <a:pPr lvl="8"/>
            <a:endParaRPr lang="de-DE" sz="4800" dirty="0" smtClean="0">
              <a:solidFill>
                <a:srgbClr val="0070C0"/>
              </a:solidFill>
            </a:endParaRPr>
          </a:p>
          <a:p>
            <a:pPr lvl="8"/>
            <a:endParaRPr lang="en-GB" sz="4800" dirty="0"/>
          </a:p>
          <a:p>
            <a:pPr lvl="8"/>
            <a:endParaRPr lang="en-GB" sz="48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54696" y="12870025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558" y="5836249"/>
            <a:ext cx="6182328" cy="46367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05241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1999</TotalTime>
  <Pages>0</Pages>
  <Words>546</Words>
  <Characters>0</Characters>
  <Application>Microsoft Office PowerPoint</Application>
  <PresentationFormat>Custom</PresentationFormat>
  <Lines>0</Lines>
  <Paragraphs>99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23" baseType="lpstr">
      <vt:lpstr>SimSun</vt:lpstr>
      <vt:lpstr>Aleo</vt:lpstr>
      <vt:lpstr>Arial</vt:lpstr>
      <vt:lpstr>Calibri</vt:lpstr>
      <vt:lpstr>Calibri Light</vt:lpstr>
      <vt:lpstr>Century Gothic</vt:lpstr>
      <vt:lpstr>Corbel</vt:lpstr>
      <vt:lpstr>Gill Sans</vt:lpstr>
      <vt:lpstr>Lato</vt:lpstr>
      <vt:lpstr>Lato Light</vt:lpstr>
      <vt:lpstr>Open Sans</vt:lpstr>
      <vt:lpstr>Roboto</vt:lpstr>
      <vt:lpstr>Times New Roman</vt:lpstr>
      <vt:lpstr>ヒラギノ角ゴ ProN W3</vt:lpstr>
      <vt:lpstr>1_Spanish Chair Eureka 2016 interno</vt:lpstr>
      <vt:lpstr>Office Theme</vt:lpstr>
      <vt:lpstr>PowerPoint Presentation</vt:lpstr>
      <vt:lpstr>Teaser</vt:lpstr>
      <vt:lpstr>Organisation Profile</vt:lpstr>
      <vt:lpstr>Active Business Partners</vt:lpstr>
      <vt:lpstr>Proposal Introduction (1)</vt:lpstr>
      <vt:lpstr>Proposal Introduction (2)</vt:lpstr>
      <vt:lpstr>Contact Info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Utku Can AYTAÇ</cp:lastModifiedBy>
  <cp:revision>378</cp:revision>
  <dcterms:modified xsi:type="dcterms:W3CDTF">2019-09-23T14:21:09Z</dcterms:modified>
</cp:coreProperties>
</file>