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7"/>
  </p:notesMasterIdLst>
  <p:sldIdLst>
    <p:sldId id="272" r:id="rId3"/>
    <p:sldId id="318" r:id="rId4"/>
    <p:sldId id="319" r:id="rId5"/>
    <p:sldId id="320" r:id="rId6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60" y="-91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9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9983933" y="9522296"/>
            <a:ext cx="3930485" cy="18722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688" y="89248"/>
            <a:ext cx="3657656" cy="435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7"/>
              <p:cNvSpPr>
                <a:spLocks/>
              </p:cNvSpPr>
              <p:nvPr/>
            </p:nvSpPr>
            <p:spPr bwMode="auto">
              <a:xfrm>
                <a:off x="3530060" y="6897201"/>
                <a:ext cx="17039908" cy="1508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>
                <a:lvl1pPr algn="ctr"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742950" indent="-285750" algn="ctr"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1143000" indent="-228600" algn="ctr"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1600200" indent="-228600" algn="ctr"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2057400" indent="-228600" algn="ctr"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6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eaLnBrk="1" hangingPunct="1"/>
                <a:r>
                  <a:rPr lang="en-GB" sz="4400" b="1" dirty="0" smtClean="0">
                    <a:solidFill>
                      <a:srgbClr val="0070C0"/>
                    </a:solidFill>
                    <a:latin typeface="Arial" panose="020B0604020202020204" pitchFamily="34" charset="0"/>
                    <a:ea typeface="Aleo" panose="020F0502020204030203" pitchFamily="34" charset="0"/>
                    <a:cs typeface="Arial" panose="020B0604020202020204" pitchFamily="34" charset="0"/>
                    <a:sym typeface="Aleo" panose="020F0502020204030203" pitchFamily="34" charset="0"/>
                  </a:rPr>
                  <a:t>Ground4U</a:t>
                </a:r>
                <a14:m>
                  <m:oMath xmlns:m="http://schemas.openxmlformats.org/officeDocument/2006/math">
                    <m:f>
                      <m:fPr>
                        <m:type m:val="noBar"/>
                        <m:ctrlPr>
                          <a:rPr lang="pt-BR" sz="4400" b="1" i="1">
                            <a:solidFill>
                              <a:srgbClr val="0070C0"/>
                            </a:solidFill>
                            <a:latin typeface="Cambria Math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</m:ctrlPr>
                      </m:fPr>
                      <m:num>
                        <m:r>
                          <a:rPr lang="fi-FI" sz="4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𝑽</m:t>
                        </m:r>
                      </m:num>
                      <m:den>
                        <m:r>
                          <a:rPr lang="fi-FI" sz="4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GB" sz="4400" b="1" dirty="0" smtClean="0">
                    <a:solidFill>
                      <a:srgbClr val="0070C0"/>
                    </a:solidFill>
                    <a:latin typeface="Arial" panose="020B0604020202020204" pitchFamily="34" charset="0"/>
                    <a:ea typeface="Aleo" panose="020F0502020204030203" pitchFamily="34" charset="0"/>
                    <a:cs typeface="Arial" panose="020B0604020202020204" pitchFamily="34" charset="0"/>
                    <a:sym typeface="Aleo" panose="020F0502020204030203" pitchFamily="34" charset="0"/>
                  </a:rPr>
                  <a:t>: Secure Next Generation Ground Segment for Unmanned Vehicles and Satellites</a:t>
                </a:r>
                <a:endParaRPr lang="en-GB" sz="8000" b="1" dirty="0">
                  <a:solidFill>
                    <a:srgbClr val="0070C0"/>
                  </a:solidFill>
                  <a:latin typeface="Arial" panose="020B0604020202020204" pitchFamily="34" charset="0"/>
                  <a:ea typeface="Aleo" panose="020F0502020204030203" pitchFamily="34" charset="0"/>
                  <a:cs typeface="Arial" panose="020B0604020202020204" pitchFamily="34" charset="0"/>
                  <a:sym typeface="Aleo" panose="020F0502020204030203" pitchFamily="34" charset="0"/>
                </a:endParaRPr>
              </a:p>
            </p:txBody>
          </p:sp>
        </mc:Choice>
        <mc:Fallback xmlns="">
          <p:sp>
            <p:nvSpPr>
              <p:cNvPr id="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30060" y="6897201"/>
                <a:ext cx="17039908" cy="1508683"/>
              </a:xfrm>
              <a:prstGeom prst="rect">
                <a:avLst/>
              </a:prstGeom>
              <a:blipFill>
                <a:blip r:embed="rId3"/>
                <a:stretch>
                  <a:fillRect t="-6452" b="-213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7"/>
          <p:cNvSpPr>
            <a:spLocks/>
          </p:cNvSpPr>
          <p:nvPr/>
        </p:nvSpPr>
        <p:spPr bwMode="auto">
          <a:xfrm>
            <a:off x="3551040" y="733539"/>
            <a:ext cx="1703990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CELTIC-NEXT </a:t>
            </a:r>
            <a:b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Proposers Day</a:t>
            </a:r>
            <a:endParaRPr lang="en-GB" sz="36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en-GB" sz="7000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2019, Istanbul  </a:t>
            </a: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4471272" y="11768479"/>
            <a:ext cx="14955825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Reijo Savola, VTT Technical Research Centre of Finland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  <a:p>
            <a:pPr eaLnBrk="1" hangingPunct="1"/>
            <a:r>
              <a:rPr lang="en-GB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reijo.savola@vtt.fi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4991201" cy="4409729"/>
          </a:xfrm>
          <a:prstGeom prst="rect">
            <a:avLst/>
          </a:prstGeom>
        </p:spPr>
      </p:pic>
      <p:sp>
        <p:nvSpPr>
          <p:cNvPr id="3" name="AutoShape 2" descr="Kuvahaun tulos haulle vt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6" name="AutoShape 8" descr="Kuvahaun tulos haulle vtt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8" name="AutoShape 10" descr="Kuvahaun tulos haulle vtt log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AutoShape 12" descr="Kuvahaun tulos haulle vtt logo"/>
          <p:cNvSpPr>
            <a:spLocks noChangeAspect="1" noChangeArrowheads="1"/>
          </p:cNvSpPr>
          <p:nvPr/>
        </p:nvSpPr>
        <p:spPr bwMode="auto">
          <a:xfrm>
            <a:off x="612774" y="6625207"/>
            <a:ext cx="3946378" cy="27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9787" y="9594304"/>
            <a:ext cx="2600325" cy="1752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 algn="l" fontAlgn="base">
                  <a:spcAft>
                    <a:spcPct val="0"/>
                  </a:spcAft>
                </a:pPr>
                <a:r>
                  <a:rPr lang="en-GB" sz="9600" dirty="0" smtClean="0">
                    <a:solidFill>
                      <a:srgbClr val="0070C0"/>
                    </a:solidFill>
                    <a:latin typeface="Arial" panose="020B0604020202020204" pitchFamily="34" charset="0"/>
                    <a:ea typeface="Aleo" panose="020F0502020204030203" pitchFamily="34" charset="0"/>
                    <a:cs typeface="Arial" panose="020B0604020202020204" pitchFamily="34" charset="0"/>
                    <a:sym typeface="Aleo" panose="020F0502020204030203" pitchFamily="34" charset="0"/>
                  </a:rPr>
                  <a:t>Ground4U</a:t>
                </a:r>
                <a14:m>
                  <m:oMath xmlns:m="http://schemas.openxmlformats.org/officeDocument/2006/math">
                    <m:f>
                      <m:fPr>
                        <m:type m:val="noBar"/>
                        <m:ctrlPr>
                          <a:rPr lang="pt-BR" sz="9600" i="1">
                            <a:solidFill>
                              <a:srgbClr val="0070C0"/>
                            </a:solidFill>
                            <a:latin typeface="Cambria Math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</m:ctrlPr>
                      </m:fPr>
                      <m:num>
                        <m:r>
                          <a:rPr lang="fi-FI" sz="9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𝑉</m:t>
                        </m:r>
                      </m:num>
                      <m:den>
                        <m:r>
                          <a:rPr lang="fi-FI" sz="9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𝑥</m:t>
                        </m:r>
                      </m:den>
                    </m:f>
                  </m:oMath>
                </a14:m>
                <a:endParaRPr lang="en-GB" sz="9200" dirty="0">
                  <a:solidFill>
                    <a:srgbClr val="0070C0"/>
                  </a:solidFill>
                  <a:latin typeface="Aleo" panose="020F0502020204030203" pitchFamily="34" charset="0"/>
                  <a:ea typeface="Aleo" panose="020F0502020204030203" pitchFamily="34" charset="0"/>
                  <a:cs typeface="Aleo" panose="020F0502020204030203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61" b="-1253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74776" y="12834664"/>
                <a:ext cx="20522280" cy="748955"/>
              </a:xfrm>
              <a:prstGeom prst="rect">
                <a:avLst/>
              </a:prstGeom>
            </p:spPr>
            <p:txBody>
              <a:bodyPr wrap="square" lIns="217709" tIns="108855" rIns="217709" bIns="108855">
                <a:spAutoFit/>
              </a:bodyPr>
              <a:lstStyle/>
              <a:p>
                <a:r>
                  <a:rPr lang="en-GB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www.celticnext.eu                                         </a:t>
                </a:r>
                <a:r>
                  <a:rPr lang="en-GB" sz="2800" b="1" dirty="0">
                    <a:solidFill>
                      <a:srgbClr val="0070C0"/>
                    </a:solidFill>
                    <a:latin typeface="Arial" panose="020B0604020202020204" pitchFamily="34" charset="0"/>
                    <a:ea typeface="Aleo" panose="020F0502020204030203" pitchFamily="34" charset="0"/>
                    <a:cs typeface="Arial" panose="020B0604020202020204" pitchFamily="34" charset="0"/>
                    <a:sym typeface="Aleo" panose="020F0502020204030203" pitchFamily="34" charset="0"/>
                  </a:rPr>
                  <a:t>Ground4U</a:t>
                </a:r>
                <a14:m>
                  <m:oMath xmlns:m="http://schemas.openxmlformats.org/officeDocument/2006/math">
                    <m:f>
                      <m:fPr>
                        <m:type m:val="noBar"/>
                        <m:ctrlPr>
                          <a:rPr lang="pt-BR" sz="2800" b="1" i="1">
                            <a:solidFill>
                              <a:srgbClr val="0070C0"/>
                            </a:solidFill>
                            <a:latin typeface="Cambria Math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</m:ctrlPr>
                      </m:fPr>
                      <m:num>
                        <m:r>
                          <a:rPr lang="fi-FI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𝑽</m:t>
                        </m:r>
                      </m:num>
                      <m:den>
                        <m:r>
                          <a:rPr lang="fi-FI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GB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,  Reijo Savola, VTT, reijo.savola@vtt.fi</a:t>
                </a:r>
                <a:endParaRPr lang="en-GB" sz="28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776" y="12834664"/>
                <a:ext cx="20522280" cy="748955"/>
              </a:xfrm>
              <a:prstGeom prst="rect">
                <a:avLst/>
              </a:prstGeom>
              <a:blipFill>
                <a:blip r:embed="rId5"/>
                <a:stretch>
                  <a:fillRect b="-650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192" y="55428"/>
            <a:ext cx="10654319" cy="27701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92" y="2105538"/>
            <a:ext cx="14949711" cy="106071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2728" y="2775737"/>
            <a:ext cx="7344816" cy="10007131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0070C0"/>
                </a:solidFill>
              </a:rPr>
              <a:t>Emerging </a:t>
            </a:r>
            <a:r>
              <a:rPr lang="en-GB" sz="3600" b="1" i="1" dirty="0" err="1" smtClean="0">
                <a:solidFill>
                  <a:srgbClr val="0070C0"/>
                </a:solidFill>
              </a:rPr>
              <a:t>NewSpace</a:t>
            </a:r>
            <a:r>
              <a:rPr lang="en-GB" sz="3600" dirty="0" smtClean="0">
                <a:solidFill>
                  <a:srgbClr val="0070C0"/>
                </a:solidFill>
              </a:rPr>
              <a:t> business is globally bringing a lot of small satellites into orbits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0070C0"/>
                </a:solidFill>
              </a:rPr>
              <a:t>At the same time, interest in </a:t>
            </a:r>
            <a:r>
              <a:rPr lang="en-GB" sz="3600" b="1" dirty="0" err="1" smtClean="0">
                <a:solidFill>
                  <a:srgbClr val="0070C0"/>
                </a:solidFill>
              </a:rPr>
              <a:t>UxVs</a:t>
            </a:r>
            <a:r>
              <a:rPr lang="en-GB" sz="3600" dirty="0" smtClean="0">
                <a:solidFill>
                  <a:srgbClr val="0070C0"/>
                </a:solidFill>
              </a:rPr>
              <a:t> (ground, aerial, surface, underwater) for public safety, science rising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3600" dirty="0" smtClean="0">
              <a:solidFill>
                <a:srgbClr val="0070C0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0070C0"/>
                </a:solidFill>
              </a:rPr>
              <a:t>Many </a:t>
            </a:r>
            <a:r>
              <a:rPr lang="en-GB" sz="3600" b="1" dirty="0" smtClean="0">
                <a:solidFill>
                  <a:srgbClr val="0070C0"/>
                </a:solidFill>
              </a:rPr>
              <a:t>security</a:t>
            </a:r>
            <a:r>
              <a:rPr lang="en-GB" sz="3600" dirty="0" smtClean="0">
                <a:solidFill>
                  <a:srgbClr val="0070C0"/>
                </a:solidFill>
              </a:rPr>
              <a:t> dimensions are vital for commercial use: system-of-systems, communications, platforms, operations, etc.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b="1" dirty="0" smtClean="0">
                <a:solidFill>
                  <a:srgbClr val="0070C0"/>
                </a:solidFill>
              </a:rPr>
              <a:t>Mission centres and SOCs </a:t>
            </a:r>
            <a:r>
              <a:rPr lang="en-GB" sz="3600" dirty="0" smtClean="0">
                <a:solidFill>
                  <a:srgbClr val="0070C0"/>
                </a:solidFill>
              </a:rPr>
              <a:t>in the core role operationally</a:t>
            </a:r>
            <a:endParaRPr lang="en-GB" sz="3600" dirty="0" smtClean="0">
              <a:solidFill>
                <a:schemeClr val="accent2"/>
              </a:solidFill>
            </a:endParaRPr>
          </a:p>
          <a:p>
            <a:r>
              <a:rPr lang="en-GB" sz="4800" i="1" dirty="0">
                <a:solidFill>
                  <a:srgbClr val="0070C0"/>
                </a:solidFill>
              </a:rPr>
              <a:t/>
            </a:r>
            <a:br>
              <a:rPr lang="en-GB" sz="4800" i="1" dirty="0">
                <a:solidFill>
                  <a:srgbClr val="0070C0"/>
                </a:solidFill>
              </a:rPr>
            </a:br>
            <a:endParaRPr lang="en-GB" sz="4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Headline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79208" y="4697760"/>
            <a:ext cx="19202133" cy="686781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dirty="0" smtClean="0">
                <a:solidFill>
                  <a:srgbClr val="0070C0"/>
                </a:solidFill>
              </a:rPr>
              <a:t>Partners sought:</a:t>
            </a:r>
          </a:p>
          <a:p>
            <a:endParaRPr lang="en-GB" sz="4800" b="1" dirty="0" smtClean="0">
              <a:solidFill>
                <a:srgbClr val="0070C0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b="1" dirty="0" smtClean="0">
                <a:solidFill>
                  <a:srgbClr val="0070C0"/>
                </a:solidFill>
              </a:rPr>
              <a:t>Industrial and research partners </a:t>
            </a:r>
            <a:r>
              <a:rPr lang="en-GB" sz="4800" dirty="0" smtClean="0">
                <a:solidFill>
                  <a:srgbClr val="0070C0"/>
                </a:solidFill>
              </a:rPr>
              <a:t>with interest in </a:t>
            </a:r>
            <a:r>
              <a:rPr lang="en-GB" sz="4800" dirty="0" smtClean="0">
                <a:solidFill>
                  <a:schemeClr val="accent2"/>
                </a:solidFill>
              </a:rPr>
              <a:t>satellite &amp; </a:t>
            </a:r>
            <a:r>
              <a:rPr lang="en-GB" sz="4800" dirty="0" err="1" smtClean="0">
                <a:solidFill>
                  <a:schemeClr val="accent2"/>
                </a:solidFill>
              </a:rPr>
              <a:t>UxV</a:t>
            </a:r>
            <a:r>
              <a:rPr lang="en-GB" sz="4800" dirty="0" smtClean="0">
                <a:solidFill>
                  <a:schemeClr val="accent2"/>
                </a:solidFill>
              </a:rPr>
              <a:t> technologies and communications </a:t>
            </a:r>
            <a:r>
              <a:rPr lang="en-GB" sz="4800" dirty="0" smtClean="0">
                <a:solidFill>
                  <a:srgbClr val="0070C0"/>
                </a:solidFill>
              </a:rPr>
              <a:t>and/or </a:t>
            </a:r>
            <a:r>
              <a:rPr lang="en-GB" sz="4800" dirty="0" smtClean="0">
                <a:solidFill>
                  <a:schemeClr val="accent2"/>
                </a:solidFill>
              </a:rPr>
              <a:t>security operations and cyber ranges (including communications and platform security)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4800" dirty="0" smtClean="0">
              <a:solidFill>
                <a:schemeClr val="tx1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Project objectives can be fine-tuned based on partners’ objectives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/>
            </a:r>
            <a:br>
              <a:rPr lang="en-GB" sz="4800" i="1" dirty="0">
                <a:solidFill>
                  <a:srgbClr val="0070C0"/>
                </a:solidFill>
              </a:rPr>
            </a:br>
            <a:endParaRPr lang="en-GB" sz="4800" i="1" dirty="0">
              <a:solidFill>
                <a:srgbClr val="0070C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74776" y="12834664"/>
                <a:ext cx="20522280" cy="748955"/>
              </a:xfrm>
              <a:prstGeom prst="rect">
                <a:avLst/>
              </a:prstGeom>
            </p:spPr>
            <p:txBody>
              <a:bodyPr wrap="square" lIns="217709" tIns="108855" rIns="217709" bIns="108855">
                <a:spAutoFit/>
              </a:bodyPr>
              <a:lstStyle/>
              <a:p>
                <a:r>
                  <a:rPr lang="en-GB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www.celticnext.eu                                         </a:t>
                </a:r>
                <a:r>
                  <a:rPr lang="en-GB" sz="2800" b="1" dirty="0" smtClean="0">
                    <a:solidFill>
                      <a:srgbClr val="0070C0"/>
                    </a:solidFill>
                    <a:latin typeface="Arial" panose="020B0604020202020204" pitchFamily="34" charset="0"/>
                    <a:ea typeface="Aleo" panose="020F0502020204030203" pitchFamily="34" charset="0"/>
                    <a:cs typeface="Arial" panose="020B0604020202020204" pitchFamily="34" charset="0"/>
                    <a:sym typeface="Aleo" panose="020F0502020204030203" pitchFamily="34" charset="0"/>
                  </a:rPr>
                  <a:t>Ground4U</a:t>
                </a:r>
                <a14:m>
                  <m:oMath xmlns:m="http://schemas.openxmlformats.org/officeDocument/2006/math">
                    <m:f>
                      <m:fPr>
                        <m:type m:val="noBar"/>
                        <m:ctrlPr>
                          <a:rPr lang="pt-BR" sz="2800" b="1" i="1">
                            <a:solidFill>
                              <a:srgbClr val="0070C0"/>
                            </a:solidFill>
                            <a:latin typeface="Cambria Math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</m:ctrlPr>
                      </m:fPr>
                      <m:num>
                        <m:r>
                          <a:rPr lang="fi-FI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𝑽</m:t>
                        </m:r>
                      </m:num>
                      <m:den>
                        <m:r>
                          <a:rPr lang="fi-FI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leo" panose="020F0502020204030203" pitchFamily="34" charset="0"/>
                            <a:cs typeface="Arial" panose="020B0604020202020204" pitchFamily="34" charset="0"/>
                            <a:sym typeface="Aleo" panose="020F0502020204030203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,  Reijo Savola, VTT, reijo.savola@vtt.fi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776" y="12834664"/>
                <a:ext cx="20522280" cy="748955"/>
              </a:xfrm>
              <a:prstGeom prst="rect">
                <a:avLst/>
              </a:prstGeom>
              <a:blipFill>
                <a:blip r:embed="rId4"/>
                <a:stretch>
                  <a:fillRect b="-650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192" y="55428"/>
            <a:ext cx="10654319" cy="277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0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Contact Info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42928" y="3185592"/>
            <a:ext cx="20018224" cy="12438566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r>
              <a:rPr lang="en-GB" sz="48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Reijo Savola, VTT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smtClean="0">
                <a:solidFill>
                  <a:srgbClr val="0070C0"/>
                </a:solidFill>
              </a:rPr>
              <a:t>reijo.savola@vtt.fi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		</a:t>
            </a:r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de-DE" sz="54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endParaRPr lang="de-DE" sz="54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endParaRPr lang="de-DE" sz="54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r>
              <a:rPr lang="de-DE" sz="54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Presentation</a:t>
            </a:r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 </a:t>
            </a:r>
            <a:r>
              <a:rPr lang="de-DE" sz="5400" b="1" dirty="0" err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available</a:t>
            </a:r>
            <a:r>
              <a:rPr lang="de-DE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 </a:t>
            </a:r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via: </a:t>
            </a:r>
            <a:endParaRPr lang="de-DE" sz="54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endParaRPr lang="en-GB" sz="4800" dirty="0" smtClean="0">
              <a:solidFill>
                <a:srgbClr val="0070C0"/>
              </a:solidFill>
            </a:endParaRP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</a:t>
            </a:r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de-DE" sz="4800" dirty="0" smtClean="0">
              <a:solidFill>
                <a:srgbClr val="0070C0"/>
              </a:solidFill>
            </a:endParaRPr>
          </a:p>
          <a:p>
            <a:pPr lvl="8"/>
            <a:endParaRPr lang="en-GB" sz="4800" dirty="0"/>
          </a:p>
          <a:p>
            <a:pPr lvl="8"/>
            <a:endParaRPr lang="en-GB" sz="48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4696" y="12870025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5550" y="10026352"/>
            <a:ext cx="2300370" cy="231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192" y="55428"/>
            <a:ext cx="10654319" cy="27701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9692" y="5121061"/>
            <a:ext cx="2375858" cy="296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183</Words>
  <Characters>0</Characters>
  <Application>Microsoft Office PowerPoint</Application>
  <PresentationFormat>Custom</PresentationFormat>
  <Lines>0</Lines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1_Spanish Chair Eureka 2016 interno</vt:lpstr>
      <vt:lpstr>Office Theme</vt:lpstr>
      <vt:lpstr>PowerPoint Presentation</vt:lpstr>
      <vt:lpstr>Ground4UV¦x</vt:lpstr>
      <vt:lpstr>Headline</vt:lpstr>
      <vt:lpstr>Contact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294</cp:revision>
  <dcterms:modified xsi:type="dcterms:W3CDTF">2019-09-23T13:16:58Z</dcterms:modified>
</cp:coreProperties>
</file>