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B78D"/>
    <a:srgbClr val="B2DE82"/>
    <a:srgbClr val="5BC7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58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5F555-44C4-4A2B-BBA6-C246FEFE1F07}" type="datetimeFigureOut">
              <a:rPr lang="es-ES" smtClean="0"/>
              <a:t>23/09/2019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1ABE5-CA71-432F-988D-1F3A3A17C9D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7966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1ABE5-CA71-432F-988D-1F3A3A17C9D9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502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42DA-4F0D-4177-92DB-E5949C60427D}" type="datetimeFigureOut">
              <a:rPr lang="es-ES" smtClean="0"/>
              <a:t>23/09/2019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2A30-CB98-4A92-966D-92434705B4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0548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42DA-4F0D-4177-92DB-E5949C60427D}" type="datetimeFigureOut">
              <a:rPr lang="es-ES" smtClean="0"/>
              <a:t>23/09/2019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2A30-CB98-4A92-966D-92434705B4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0003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42DA-4F0D-4177-92DB-E5949C60427D}" type="datetimeFigureOut">
              <a:rPr lang="es-ES" smtClean="0"/>
              <a:t>23/09/2019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2A30-CB98-4A92-966D-92434705B4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3738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42DA-4F0D-4177-92DB-E5949C60427D}" type="datetimeFigureOut">
              <a:rPr lang="es-ES" smtClean="0"/>
              <a:t>23/09/2019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2A30-CB98-4A92-966D-92434705B4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625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42DA-4F0D-4177-92DB-E5949C60427D}" type="datetimeFigureOut">
              <a:rPr lang="es-ES" smtClean="0"/>
              <a:t>23/09/2019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2A30-CB98-4A92-966D-92434705B4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708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42DA-4F0D-4177-92DB-E5949C60427D}" type="datetimeFigureOut">
              <a:rPr lang="es-ES" smtClean="0"/>
              <a:t>23/09/2019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2A30-CB98-4A92-966D-92434705B4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841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42DA-4F0D-4177-92DB-E5949C60427D}" type="datetimeFigureOut">
              <a:rPr lang="es-ES" smtClean="0"/>
              <a:t>23/09/2019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2A30-CB98-4A92-966D-92434705B4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5825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42DA-4F0D-4177-92DB-E5949C60427D}" type="datetimeFigureOut">
              <a:rPr lang="es-ES" smtClean="0"/>
              <a:t>23/09/2019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2A30-CB98-4A92-966D-92434705B4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984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42DA-4F0D-4177-92DB-E5949C60427D}" type="datetimeFigureOut">
              <a:rPr lang="es-ES" smtClean="0"/>
              <a:t>23/09/2019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2A30-CB98-4A92-966D-92434705B4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2231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42DA-4F0D-4177-92DB-E5949C60427D}" type="datetimeFigureOut">
              <a:rPr lang="es-ES" smtClean="0"/>
              <a:t>23/09/2019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2A30-CB98-4A92-966D-92434705B4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8033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42DA-4F0D-4177-92DB-E5949C60427D}" type="datetimeFigureOut">
              <a:rPr lang="es-ES" smtClean="0"/>
              <a:t>23/09/2019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2A30-CB98-4A92-966D-92434705B4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093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542DA-4F0D-4177-92DB-E5949C60427D}" type="datetimeFigureOut">
              <a:rPr lang="es-ES" smtClean="0"/>
              <a:t>23/09/2019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82A30-CB98-4A92-966D-92434705B4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8915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cdti.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sp\Desktop\LOGOS\logo-celtic-next-horizontal-positif-color-800px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3423239" cy="890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60040" y="2174999"/>
            <a:ext cx="7772400" cy="1470025"/>
          </a:xfrm>
        </p:spPr>
        <p:txBody>
          <a:bodyPr>
            <a:normAutofit/>
          </a:bodyPr>
          <a:lstStyle/>
          <a:p>
            <a:r>
              <a:rPr lang="es-ES" sz="3600" b="1" dirty="0" smtClean="0">
                <a:solidFill>
                  <a:schemeClr val="accent1">
                    <a:lumMod val="50000"/>
                  </a:schemeClr>
                </a:solidFill>
                <a:latin typeface="Bauhaus 93" panose="04030905020B02020C02" pitchFamily="82" charset="0"/>
              </a:rPr>
              <a:t>			</a:t>
            </a:r>
            <a:r>
              <a:rPr lang="es-ES" sz="3600" b="1" dirty="0" smtClean="0">
                <a:solidFill>
                  <a:schemeClr val="accent1">
                    <a:lumMod val="50000"/>
                  </a:schemeClr>
                </a:solidFill>
                <a:latin typeface="Bauhaus 93" panose="04030905020B02020C02" pitchFamily="82" charset="0"/>
                <a:cs typeface="Aharoni" panose="02010803020104030203" pitchFamily="2" charset="-79"/>
              </a:rPr>
              <a:t>PROJECT FRAMEWORK </a:t>
            </a:r>
            <a:br>
              <a:rPr lang="es-ES" sz="3600" b="1" dirty="0" smtClean="0">
                <a:solidFill>
                  <a:schemeClr val="accent1">
                    <a:lumMod val="50000"/>
                  </a:schemeClr>
                </a:solidFill>
                <a:latin typeface="Bauhaus 93" panose="04030905020B02020C02" pitchFamily="82" charset="0"/>
                <a:cs typeface="Aharoni" panose="02010803020104030203" pitchFamily="2" charset="-79"/>
              </a:rPr>
            </a:br>
            <a:r>
              <a:rPr lang="es-ES" sz="3600" b="1" dirty="0" smtClean="0">
                <a:solidFill>
                  <a:schemeClr val="accent1">
                    <a:lumMod val="50000"/>
                  </a:schemeClr>
                </a:solidFill>
                <a:latin typeface="Bauhaus 93" panose="04030905020B02020C02" pitchFamily="82" charset="0"/>
                <a:cs typeface="Aharoni" panose="02010803020104030203" pitchFamily="2" charset="-79"/>
              </a:rPr>
              <a:t>IN </a:t>
            </a:r>
            <a:r>
              <a:rPr lang="es-ES" b="1" dirty="0" smtClean="0">
                <a:solidFill>
                  <a:schemeClr val="accent1">
                    <a:lumMod val="50000"/>
                  </a:schemeClr>
                </a:solidFill>
                <a:latin typeface="Bauhaus 93" panose="04030905020B02020C02" pitchFamily="82" charset="0"/>
                <a:cs typeface="Aharoni" panose="02010803020104030203" pitchFamily="2" charset="-79"/>
              </a:rPr>
              <a:t>SPAIN</a:t>
            </a:r>
            <a:endParaRPr lang="es-ES" sz="3600" b="1" dirty="0">
              <a:solidFill>
                <a:schemeClr val="accent1">
                  <a:lumMod val="50000"/>
                </a:schemeClr>
              </a:solidFill>
              <a:latin typeface="Bauhaus 93" panose="04030905020B02020C02" pitchFamily="82" charset="0"/>
              <a:cs typeface="Aharoni" panose="02010803020104030203" pitchFamily="2" charset="-79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4772744"/>
            <a:ext cx="7992888" cy="1752600"/>
          </a:xfrm>
        </p:spPr>
        <p:txBody>
          <a:bodyPr>
            <a:noAutofit/>
          </a:bodyPr>
          <a:lstStyle/>
          <a:p>
            <a:pPr algn="r"/>
            <a:r>
              <a:rPr lang="es-ES" sz="1800" dirty="0" smtClean="0"/>
              <a:t>Juana Sánchez</a:t>
            </a:r>
          </a:p>
          <a:p>
            <a:pPr algn="r"/>
            <a:r>
              <a:rPr lang="es-ES" sz="1800" dirty="0" smtClean="0"/>
              <a:t>ICT EUREKA Clusters Coordinator</a:t>
            </a:r>
          </a:p>
          <a:p>
            <a:pPr algn="r"/>
            <a:r>
              <a:rPr lang="es-ES" sz="1800" dirty="0" smtClean="0"/>
              <a:t>CDTI – MINISTRY OF SCIENCE, INNOVATION AND UNIVERSITIES</a:t>
            </a:r>
            <a:endParaRPr lang="es-ES" sz="1800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6093296"/>
            <a:ext cx="2197234" cy="34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8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Bauhaus 93" panose="04030905020B02020C02" pitchFamily="82" charset="0"/>
              </a:rPr>
              <a:t>What is CDTI?</a:t>
            </a:r>
            <a:br>
              <a:rPr lang="en-US" b="1" dirty="0" smtClean="0">
                <a:latin typeface="Bauhaus 93" panose="04030905020B02020C02" pitchFamily="82" charset="0"/>
              </a:rPr>
            </a:br>
            <a:endParaRPr lang="es-ES" b="1" dirty="0">
              <a:latin typeface="Bauhaus 93" panose="04030905020B02020C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18864" y="1927373"/>
            <a:ext cx="8229600" cy="4525963"/>
          </a:xfrm>
        </p:spPr>
        <p:txBody>
          <a:bodyPr>
            <a:normAutofit/>
          </a:bodyPr>
          <a:lstStyle/>
          <a:p>
            <a:pPr>
              <a:buFont typeface="Symbol" panose="05050102010706020507" pitchFamily="18" charset="2"/>
              <a:buChar char="×"/>
            </a:pPr>
            <a:r>
              <a:rPr lang="es-ES" sz="2400" dirty="0" err="1" smtClean="0"/>
              <a:t>Public</a:t>
            </a:r>
            <a:r>
              <a:rPr lang="es-ES" sz="2400" dirty="0" smtClean="0"/>
              <a:t> Business </a:t>
            </a:r>
            <a:r>
              <a:rPr lang="es-ES" sz="2400" dirty="0" err="1" smtClean="0"/>
              <a:t>Entity</a:t>
            </a:r>
            <a:r>
              <a:rPr lang="es-ES" sz="2400" dirty="0" smtClean="0"/>
              <a:t>, </a:t>
            </a:r>
            <a:r>
              <a:rPr lang="es-ES" sz="2400" dirty="0" err="1" smtClean="0"/>
              <a:t>since</a:t>
            </a:r>
            <a:r>
              <a:rPr lang="es-ES" sz="2400" dirty="0" smtClean="0"/>
              <a:t> 1977</a:t>
            </a:r>
          </a:p>
          <a:p>
            <a:pPr>
              <a:buFont typeface="Symbol" panose="05050102010706020507" pitchFamily="18" charset="2"/>
              <a:buChar char="×"/>
            </a:pPr>
            <a:r>
              <a:rPr lang="en-US" sz="2400" dirty="0" smtClean="0"/>
              <a:t>Ministry of Science, Innovation and Universities</a:t>
            </a:r>
          </a:p>
          <a:p>
            <a:pPr>
              <a:buFont typeface="Symbol" panose="05050102010706020507" pitchFamily="18" charset="2"/>
              <a:buChar char="×"/>
            </a:pPr>
            <a:r>
              <a:rPr lang="en-US" sz="2400" dirty="0" smtClean="0"/>
              <a:t>Improving the technological level of the Spanish companies</a:t>
            </a:r>
          </a:p>
          <a:p>
            <a:pPr>
              <a:buFont typeface="Symbol" panose="05050102010706020507" pitchFamily="18" charset="2"/>
              <a:buChar char="×"/>
            </a:pPr>
            <a:r>
              <a:rPr lang="en-US" sz="2400" dirty="0" smtClean="0"/>
              <a:t>Headquartered in Madrid, 350 employees</a:t>
            </a:r>
          </a:p>
          <a:p>
            <a:pPr>
              <a:buFont typeface="Symbol" panose="05050102010706020507" pitchFamily="18" charset="2"/>
              <a:buChar char="×"/>
            </a:pPr>
            <a:r>
              <a:rPr lang="en-US" sz="2400" dirty="0" smtClean="0"/>
              <a:t>International Offices in </a:t>
            </a:r>
            <a:r>
              <a:rPr lang="en-US" sz="2400" dirty="0" smtClean="0"/>
              <a:t>Belgium </a:t>
            </a:r>
            <a:r>
              <a:rPr lang="en-US" sz="2400" dirty="0" smtClean="0"/>
              <a:t>and Japan, with delegates in 24 other countries</a:t>
            </a:r>
          </a:p>
          <a:p>
            <a:pPr>
              <a:buFont typeface="Symbol" panose="05050102010706020507" pitchFamily="18" charset="2"/>
              <a:buChar char="×"/>
            </a:pPr>
            <a:r>
              <a:rPr lang="en-US" sz="2400" dirty="0" smtClean="0"/>
              <a:t>Cooperation with Spanish regional agencies</a:t>
            </a:r>
            <a:endParaRPr lang="es-ES" sz="2400" dirty="0" smtClean="0"/>
          </a:p>
          <a:p>
            <a:endParaRPr lang="es-ES" sz="24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39552" y="5111200"/>
            <a:ext cx="7872875" cy="1224136"/>
          </a:xfrm>
          <a:prstGeom prst="rect">
            <a:avLst/>
          </a:prstGeom>
          <a:solidFill>
            <a:srgbClr val="92D050"/>
          </a:solidFill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Enhance Spanish companies’ competitiveness and internationalization through innovation</a:t>
            </a:r>
            <a:endParaRPr lang="en-US" sz="2000" b="1" dirty="0" smtClean="0">
              <a:solidFill>
                <a:schemeClr val="lt1"/>
              </a:solidFill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190" y="561625"/>
            <a:ext cx="2197234" cy="347095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467544" y="1340768"/>
            <a:ext cx="684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A8D200"/>
                </a:solidFill>
                <a:latin typeface="Bauhaus 93" panose="04030905020B02020C02" pitchFamily="82" charset="0"/>
              </a:rPr>
              <a:t>Center for Industrial Technological Development</a:t>
            </a:r>
            <a:endParaRPr lang="en-US" sz="2400" b="1" dirty="0">
              <a:solidFill>
                <a:srgbClr val="A8D200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39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Bauhaus 93" panose="04030905020B02020C02" pitchFamily="82" charset="0"/>
              </a:rPr>
              <a:t>EUREKA FRAMEWORK</a:t>
            </a:r>
            <a:br>
              <a:rPr lang="en-US" b="1" dirty="0" smtClean="0">
                <a:latin typeface="Bauhaus 93" panose="04030905020B02020C02" pitchFamily="82" charset="0"/>
              </a:rPr>
            </a:br>
            <a:endParaRPr lang="es-ES" b="1" dirty="0">
              <a:latin typeface="Bauhaus 93" panose="04030905020B02020C02" pitchFamily="82" charset="0"/>
            </a:endParaRP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14" y="692696"/>
            <a:ext cx="5649221" cy="4236915"/>
          </a:xfrm>
          <a:prstGeom prst="rect">
            <a:avLst/>
          </a:prstGeom>
        </p:spPr>
      </p:pic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593744" y="4797152"/>
            <a:ext cx="82296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2563" indent="-182563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eaLnBrk="1" hangingPunct="1">
              <a:spcBef>
                <a:spcPts val="300"/>
              </a:spcBef>
              <a:buFont typeface="Symbol" panose="05050102010706020507" pitchFamily="18" charset="2"/>
              <a:buChar char="×"/>
            </a:pPr>
            <a:r>
              <a:rPr lang="en-GB" sz="1400" dirty="0" smtClean="0">
                <a:solidFill>
                  <a:prstClr val="black"/>
                </a:solidFill>
              </a:rPr>
              <a:t>International technological Cooperation Platform</a:t>
            </a:r>
          </a:p>
          <a:p>
            <a:pPr marL="285750" indent="-285750" eaLnBrk="1" hangingPunct="1">
              <a:spcBef>
                <a:spcPts val="300"/>
              </a:spcBef>
              <a:buFont typeface="Symbol" panose="05050102010706020507" pitchFamily="18" charset="2"/>
              <a:buChar char="×"/>
            </a:pPr>
            <a:r>
              <a:rPr lang="en-GB" sz="1400" dirty="0" smtClean="0">
                <a:solidFill>
                  <a:prstClr val="black"/>
                </a:solidFill>
              </a:rPr>
              <a:t>Market-oriented projects</a:t>
            </a:r>
          </a:p>
          <a:p>
            <a:pPr marL="285750" indent="-285750" eaLnBrk="1" hangingPunct="1">
              <a:spcBef>
                <a:spcPts val="300"/>
              </a:spcBef>
              <a:buFont typeface="Symbol" panose="05050102010706020507" pitchFamily="18" charset="2"/>
              <a:buChar char="×"/>
            </a:pPr>
            <a:r>
              <a:rPr lang="en-GB" sz="1400" dirty="0" smtClean="0">
                <a:solidFill>
                  <a:prstClr val="black"/>
                </a:solidFill>
              </a:rPr>
              <a:t>Bottom-up philosophy</a:t>
            </a:r>
          </a:p>
          <a:p>
            <a:pPr marL="285750" indent="-285750" eaLnBrk="1" hangingPunct="1">
              <a:spcBef>
                <a:spcPts val="300"/>
              </a:spcBef>
              <a:buFont typeface="Symbol" panose="05050102010706020507" pitchFamily="18" charset="2"/>
              <a:buChar char="×"/>
            </a:pPr>
            <a:r>
              <a:rPr lang="en-GB" sz="1400" dirty="0" smtClean="0">
                <a:solidFill>
                  <a:prstClr val="black"/>
                </a:solidFill>
              </a:rPr>
              <a:t>National Funding through Funding Agencies</a:t>
            </a:r>
          </a:p>
          <a:p>
            <a:pPr marL="103187" indent="0" eaLnBrk="1" hangingPunct="1">
              <a:spcBef>
                <a:spcPts val="300"/>
              </a:spcBef>
            </a:pPr>
            <a:r>
              <a:rPr lang="en-GB" sz="1200" i="1" dirty="0" smtClean="0">
                <a:solidFill>
                  <a:prstClr val="black"/>
                </a:solidFill>
              </a:rPr>
              <a:t>     in cooperation with regional agencies</a:t>
            </a:r>
            <a:endParaRPr lang="en-GB" sz="1200" i="1" dirty="0">
              <a:solidFill>
                <a:prstClr val="black"/>
              </a:solidFill>
            </a:endParaRPr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811154"/>
            <a:ext cx="2072469" cy="371825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064213"/>
            <a:ext cx="1517778" cy="371825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176231"/>
            <a:ext cx="2358957" cy="371825"/>
          </a:xfrm>
          <a:prstGeom prst="rect">
            <a:avLst/>
          </a:prstGeom>
        </p:spPr>
      </p:pic>
      <p:pic>
        <p:nvPicPr>
          <p:cNvPr id="13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434673"/>
            <a:ext cx="2535726" cy="371825"/>
          </a:xfrm>
          <a:prstGeom prst="rect">
            <a:avLst/>
          </a:prstGeom>
        </p:spPr>
      </p:pic>
      <p:pic>
        <p:nvPicPr>
          <p:cNvPr id="14" name="Picture 2" descr="C:\Users\jsp\Desktop\Logo_Eureka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5" y="544776"/>
            <a:ext cx="435952" cy="43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21 Recortar y redondear rectángulo de esquina sencilla"/>
          <p:cNvSpPr/>
          <p:nvPr/>
        </p:nvSpPr>
        <p:spPr>
          <a:xfrm>
            <a:off x="5772585" y="4653136"/>
            <a:ext cx="2824689" cy="855464"/>
          </a:xfrm>
          <a:prstGeom prst="snipRound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Baskerville Old Face" panose="02020602080505020303" pitchFamily="18" charset="0"/>
              </a:rPr>
              <a:t>CDTI </a:t>
            </a:r>
            <a:r>
              <a:rPr lang="es-ES" sz="1400" dirty="0" err="1" smtClean="0">
                <a:latin typeface="Baskerville Old Face" panose="02020602080505020303" pitchFamily="18" charset="0"/>
              </a:rPr>
              <a:t>is</a:t>
            </a:r>
            <a:r>
              <a:rPr lang="es-ES" sz="1400" dirty="0" smtClean="0">
                <a:latin typeface="Baskerville Old Face" panose="02020602080505020303" pitchFamily="18" charset="0"/>
              </a:rPr>
              <a:t> </a:t>
            </a:r>
            <a:r>
              <a:rPr lang="es-ES" sz="1400" dirty="0" err="1" smtClean="0">
                <a:latin typeface="Baskerville Old Face" panose="02020602080505020303" pitchFamily="18" charset="0"/>
              </a:rPr>
              <a:t>the</a:t>
            </a:r>
            <a:r>
              <a:rPr lang="es-ES" sz="1400" dirty="0" smtClean="0">
                <a:latin typeface="Baskerville Old Face" panose="02020602080505020303" pitchFamily="18" charset="0"/>
              </a:rPr>
              <a:t> CELTIC-NEXT FUNDING AGENCY in SPAIN</a:t>
            </a:r>
            <a:endParaRPr lang="es-ES" sz="1400" dirty="0">
              <a:latin typeface="Baskerville Old Face" panose="02020602080505020303" pitchFamily="18" charset="0"/>
            </a:endParaRPr>
          </a:p>
        </p:txBody>
      </p:sp>
      <p:pic>
        <p:nvPicPr>
          <p:cNvPr id="30" name="29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6093296"/>
            <a:ext cx="2197234" cy="34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60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latin typeface="Bauhaus 93" panose="04030905020B02020C02" pitchFamily="82" charset="0"/>
              </a:rPr>
              <a:t>BEFORE APPLYING …</a:t>
            </a:r>
            <a:endParaRPr lang="es-ES" sz="4000" b="1" dirty="0">
              <a:latin typeface="Bauhaus 93" panose="04030905020B02020C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18864" y="1484784"/>
            <a:ext cx="8229600" cy="4525963"/>
          </a:xfrm>
        </p:spPr>
        <p:txBody>
          <a:bodyPr>
            <a:normAutofit/>
          </a:bodyPr>
          <a:lstStyle/>
          <a:p>
            <a:pPr>
              <a:buFont typeface="Symbol" panose="05050102010706020507" pitchFamily="18" charset="2"/>
              <a:buChar char="×"/>
            </a:pPr>
            <a:r>
              <a:rPr lang="es-ES" sz="2400" dirty="0" smtClean="0"/>
              <a:t>Funding </a:t>
            </a:r>
            <a:r>
              <a:rPr lang="es-ES" sz="2400" dirty="0" err="1" smtClean="0"/>
              <a:t>is</a:t>
            </a:r>
            <a:r>
              <a:rPr lang="es-ES" sz="2400" dirty="0" smtClean="0"/>
              <a:t> </a:t>
            </a:r>
            <a:r>
              <a:rPr lang="es-ES" sz="2400" dirty="0" err="1" smtClean="0"/>
              <a:t>decided</a:t>
            </a:r>
            <a:r>
              <a:rPr lang="es-ES" sz="2400" dirty="0" smtClean="0"/>
              <a:t> at </a:t>
            </a:r>
            <a:r>
              <a:rPr lang="es-ES" sz="2400" dirty="0" err="1" smtClean="0"/>
              <a:t>National</a:t>
            </a:r>
            <a:r>
              <a:rPr lang="es-ES" sz="2400" dirty="0" smtClean="0"/>
              <a:t> </a:t>
            </a:r>
            <a:r>
              <a:rPr lang="es-ES" sz="2400" dirty="0" err="1" smtClean="0"/>
              <a:t>Level</a:t>
            </a:r>
            <a:endParaRPr lang="es-ES" sz="2400" dirty="0" smtClean="0"/>
          </a:p>
          <a:p>
            <a:pPr>
              <a:buFont typeface="Symbol" panose="05050102010706020507" pitchFamily="18" charset="2"/>
              <a:buChar char="×"/>
            </a:pPr>
            <a:r>
              <a:rPr lang="es-ES" sz="2400" dirty="0" err="1" smtClean="0"/>
              <a:t>National</a:t>
            </a:r>
            <a:r>
              <a:rPr lang="es-ES" sz="2400" dirty="0" smtClean="0"/>
              <a:t> Agencies per </a:t>
            </a:r>
            <a:r>
              <a:rPr lang="es-ES" sz="2400" dirty="0" err="1" smtClean="0"/>
              <a:t>participant</a:t>
            </a:r>
            <a:r>
              <a:rPr lang="es-ES" sz="2400" dirty="0" smtClean="0"/>
              <a:t> Country</a:t>
            </a:r>
          </a:p>
          <a:p>
            <a:pPr>
              <a:buFont typeface="Symbol" panose="05050102010706020507" pitchFamily="18" charset="2"/>
              <a:buChar char="×"/>
            </a:pPr>
            <a:r>
              <a:rPr lang="es-ES" sz="2400" dirty="0" err="1" smtClean="0"/>
              <a:t>Don’t</a:t>
            </a:r>
            <a:r>
              <a:rPr lang="es-ES" sz="2400" dirty="0" smtClean="0"/>
              <a:t> </a:t>
            </a:r>
            <a:r>
              <a:rPr lang="es-ES" sz="2400" dirty="0" err="1" smtClean="0"/>
              <a:t>forget</a:t>
            </a:r>
            <a:r>
              <a:rPr lang="es-ES" sz="2400" dirty="0" smtClean="0"/>
              <a:t> to </a:t>
            </a:r>
            <a:r>
              <a:rPr lang="es-ES" sz="2400" dirty="0" err="1" smtClean="0"/>
              <a:t>check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funding</a:t>
            </a:r>
            <a:r>
              <a:rPr lang="es-ES" sz="2400" dirty="0" smtClean="0"/>
              <a:t> </a:t>
            </a:r>
            <a:r>
              <a:rPr lang="es-ES" sz="2400" dirty="0" err="1" smtClean="0"/>
              <a:t>availability</a:t>
            </a:r>
            <a:r>
              <a:rPr lang="es-ES" sz="2400" dirty="0" smtClean="0"/>
              <a:t> </a:t>
            </a:r>
            <a:r>
              <a:rPr lang="es-ES" sz="2400" dirty="0" smtClean="0"/>
              <a:t>per </a:t>
            </a:r>
            <a:r>
              <a:rPr lang="es-ES" sz="2400" dirty="0" err="1" smtClean="0"/>
              <a:t>parner</a:t>
            </a:r>
            <a:r>
              <a:rPr lang="es-ES" sz="2400" dirty="0" smtClean="0"/>
              <a:t>/country </a:t>
            </a:r>
            <a:r>
              <a:rPr lang="es-ES" sz="2400" dirty="0" err="1" smtClean="0"/>
              <a:t>involved</a:t>
            </a:r>
            <a:r>
              <a:rPr lang="es-ES" sz="2400" dirty="0" smtClean="0"/>
              <a:t> in </a:t>
            </a:r>
            <a:r>
              <a:rPr lang="es-ES" sz="2400" dirty="0" err="1" smtClean="0"/>
              <a:t>your</a:t>
            </a:r>
            <a:r>
              <a:rPr lang="es-ES" sz="2400" dirty="0" smtClean="0"/>
              <a:t> </a:t>
            </a:r>
            <a:r>
              <a:rPr lang="es-ES" sz="2400" dirty="0" err="1" smtClean="0"/>
              <a:t>proposal</a:t>
            </a:r>
            <a:endParaRPr lang="es-ES" sz="2400" dirty="0" smtClean="0"/>
          </a:p>
          <a:p>
            <a:pPr>
              <a:buFont typeface="Symbol" panose="05050102010706020507" pitchFamily="18" charset="2"/>
              <a:buChar char="×"/>
            </a:pPr>
            <a:r>
              <a:rPr lang="es-ES" sz="2400" dirty="0" err="1" smtClean="0"/>
              <a:t>Partner</a:t>
            </a:r>
            <a:r>
              <a:rPr lang="es-ES" sz="2400" dirty="0" smtClean="0"/>
              <a:t> </a:t>
            </a:r>
            <a:r>
              <a:rPr lang="es-ES" sz="2400" dirty="0" err="1" smtClean="0"/>
              <a:t>Search</a:t>
            </a:r>
            <a:r>
              <a:rPr lang="es-ES" sz="2400" dirty="0" smtClean="0"/>
              <a:t> </a:t>
            </a:r>
            <a:r>
              <a:rPr lang="es-ES" sz="2400" dirty="0" err="1" smtClean="0"/>
              <a:t>template</a:t>
            </a:r>
            <a:endParaRPr lang="es-ES" sz="2400" dirty="0" smtClean="0"/>
          </a:p>
          <a:p>
            <a:pPr>
              <a:buFont typeface="Symbol" panose="05050102010706020507" pitchFamily="18" charset="2"/>
              <a:buChar char="×"/>
            </a:pPr>
            <a:endParaRPr lang="es-ES" sz="2400" dirty="0" smtClean="0"/>
          </a:p>
          <a:p>
            <a:pPr marL="0" indent="0">
              <a:buNone/>
            </a:pPr>
            <a:r>
              <a:rPr lang="es-ES" sz="2400" b="1" dirty="0" smtClean="0"/>
              <a:t>				IMPORTANT</a:t>
            </a:r>
            <a:r>
              <a:rPr lang="es-ES" sz="2400" dirty="0" smtClean="0"/>
              <a:t>:</a:t>
            </a:r>
          </a:p>
          <a:p>
            <a:pPr marL="400050" lvl="1" indent="0">
              <a:buNone/>
            </a:pPr>
            <a:r>
              <a:rPr lang="es-ES" sz="2000" b="1" dirty="0" smtClean="0"/>
              <a:t>				</a:t>
            </a:r>
          </a:p>
          <a:p>
            <a:pPr marL="400050" lvl="1" indent="0">
              <a:buNone/>
            </a:pPr>
            <a:r>
              <a:rPr lang="es-ES" sz="2000" b="1" dirty="0"/>
              <a:t>	</a:t>
            </a:r>
            <a:r>
              <a:rPr lang="es-ES" sz="2000" b="1" dirty="0" smtClean="0"/>
              <a:t>			</a:t>
            </a:r>
            <a:r>
              <a:rPr lang="es-ES" sz="2000" b="1" dirty="0" err="1" smtClean="0"/>
              <a:t>Check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the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funding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elegilibity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criteria</a:t>
            </a:r>
            <a:r>
              <a:rPr lang="es-ES" sz="2000" b="1" dirty="0" smtClean="0"/>
              <a:t> </a:t>
            </a:r>
            <a:endParaRPr lang="es-ES" sz="2000" b="1" dirty="0" smtClean="0"/>
          </a:p>
          <a:p>
            <a:pPr marL="400050" lvl="1" indent="0">
              <a:buNone/>
            </a:pPr>
            <a:r>
              <a:rPr lang="es-ES" sz="2000" b="1" dirty="0"/>
              <a:t>	</a:t>
            </a:r>
            <a:r>
              <a:rPr lang="es-ES" sz="2000" b="1" dirty="0" smtClean="0"/>
              <a:t>			</a:t>
            </a:r>
            <a:r>
              <a:rPr lang="es-ES" sz="2000" b="1" dirty="0" smtClean="0"/>
              <a:t>of </a:t>
            </a:r>
            <a:r>
              <a:rPr lang="es-ES" sz="2000" b="1" dirty="0" err="1" smtClean="0"/>
              <a:t>every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agency</a:t>
            </a:r>
            <a:endParaRPr lang="es-ES" sz="2000" b="1" dirty="0" smtClean="0"/>
          </a:p>
          <a:p>
            <a:endParaRPr lang="es-ES" sz="2400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6093296"/>
            <a:ext cx="2197234" cy="347095"/>
          </a:xfrm>
          <a:prstGeom prst="rect">
            <a:avLst/>
          </a:prstGeom>
        </p:spPr>
      </p:pic>
      <p:pic>
        <p:nvPicPr>
          <p:cNvPr id="1026" name="Picture 2" descr="Resultado de imagen de ELIGIBILIT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365104"/>
            <a:ext cx="192789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sp\Desktop\LOGOS\logo-celtic-next-horizontal-positif-color-800px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19289"/>
            <a:ext cx="2051720" cy="53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20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Bauhaus 93" panose="04030905020B02020C02" pitchFamily="82" charset="0"/>
              </a:rPr>
              <a:t>RTDI FUNDING</a:t>
            </a:r>
            <a:br>
              <a:rPr lang="en-US" b="1" dirty="0" smtClean="0">
                <a:latin typeface="Bauhaus 93" panose="04030905020B02020C02" pitchFamily="82" charset="0"/>
              </a:rPr>
            </a:br>
            <a:endParaRPr lang="es-ES" b="1" dirty="0">
              <a:latin typeface="Bauhaus 93" panose="04030905020B02020C02" pitchFamily="82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190" y="561625"/>
            <a:ext cx="2197234" cy="347095"/>
          </a:xfrm>
          <a:prstGeom prst="rect">
            <a:avLst/>
          </a:prstGeom>
        </p:spPr>
      </p:pic>
      <p:sp>
        <p:nvSpPr>
          <p:cNvPr id="30" name="Oval 14"/>
          <p:cNvSpPr>
            <a:spLocks noChangeArrowheads="1"/>
          </p:cNvSpPr>
          <p:nvPr/>
        </p:nvSpPr>
        <p:spPr bwMode="auto">
          <a:xfrm>
            <a:off x="827584" y="2564904"/>
            <a:ext cx="4999855" cy="107275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5BC745">
                  <a:tint val="66000"/>
                  <a:satMod val="160000"/>
                </a:srgbClr>
              </a:gs>
              <a:gs pos="50000">
                <a:srgbClr val="5BC745">
                  <a:tint val="44500"/>
                  <a:satMod val="160000"/>
                </a:srgbClr>
              </a:gs>
              <a:gs pos="100000">
                <a:srgbClr val="5BC745">
                  <a:tint val="23500"/>
                  <a:satMod val="160000"/>
                </a:srgbClr>
              </a:gs>
            </a:gsLst>
            <a:lin ang="10800000" scaled="1"/>
            <a:tileRect/>
          </a:gradFill>
          <a:ln w="25400"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round/>
            <a:headEnd/>
            <a:tailEnd/>
          </a:ln>
        </p:spPr>
        <p:txBody>
          <a:bodyPr wrap="none" anchor="ctr"/>
          <a:lstStyle/>
          <a:p>
            <a:pPr marL="342900" indent="-342900">
              <a:buFont typeface="Symbol" panose="05050102010706020507" pitchFamily="18" charset="2"/>
              <a:buChar char="×"/>
              <a:defRPr/>
            </a:pPr>
            <a:r>
              <a:rPr lang="es-ES" sz="1600" dirty="0" smtClean="0"/>
              <a:t>Industrial </a:t>
            </a:r>
            <a:r>
              <a:rPr lang="es-ES" sz="1600" dirty="0" err="1" smtClean="0"/>
              <a:t>market-oriented</a:t>
            </a:r>
            <a:r>
              <a:rPr lang="es-ES" sz="1600" dirty="0" smtClean="0"/>
              <a:t> </a:t>
            </a:r>
            <a:r>
              <a:rPr lang="es-ES" sz="1600" dirty="0" err="1" smtClean="0"/>
              <a:t>projects</a:t>
            </a:r>
            <a:endParaRPr lang="es-ES" sz="1600" dirty="0" smtClean="0"/>
          </a:p>
          <a:p>
            <a:pPr marL="342900" indent="-342900">
              <a:buFont typeface="Symbol" panose="05050102010706020507" pitchFamily="18" charset="2"/>
              <a:buChar char="×"/>
              <a:defRPr/>
            </a:pPr>
            <a:r>
              <a:rPr lang="es-ES" sz="1600" dirty="0" smtClean="0"/>
              <a:t>Individual </a:t>
            </a:r>
            <a:r>
              <a:rPr lang="es-ES" sz="1600" dirty="0" err="1" smtClean="0"/>
              <a:t>or</a:t>
            </a:r>
            <a:r>
              <a:rPr lang="es-ES" sz="1600" dirty="0" smtClean="0"/>
              <a:t> in </a:t>
            </a:r>
            <a:r>
              <a:rPr lang="es-ES" sz="1600" dirty="0" err="1" smtClean="0"/>
              <a:t>cooperation</a:t>
            </a:r>
            <a:endParaRPr lang="es-ES" sz="1600" dirty="0" smtClean="0"/>
          </a:p>
          <a:p>
            <a:pPr marL="342900" indent="-342900">
              <a:buFont typeface="Symbol" panose="05050102010706020507" pitchFamily="18" charset="2"/>
              <a:buChar char="×"/>
              <a:defRPr/>
            </a:pPr>
            <a:r>
              <a:rPr lang="es-ES" sz="1600" dirty="0" smtClean="0"/>
              <a:t>Min </a:t>
            </a:r>
            <a:r>
              <a:rPr lang="es-ES" sz="1600" dirty="0" err="1" smtClean="0"/>
              <a:t>budget</a:t>
            </a:r>
            <a:r>
              <a:rPr lang="es-ES" sz="1600" dirty="0" smtClean="0"/>
              <a:t>: 175,000€</a:t>
            </a:r>
            <a:endParaRPr lang="es-ES" sz="1600" dirty="0"/>
          </a:p>
        </p:txBody>
      </p:sp>
      <p:sp>
        <p:nvSpPr>
          <p:cNvPr id="32" name="Text Box 3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491880" y="5482935"/>
            <a:ext cx="2345126" cy="826385"/>
          </a:xfrm>
          <a:prstGeom prst="roundRect">
            <a:avLst>
              <a:gd name="adj" fmla="val 16667"/>
            </a:avLst>
          </a:prstGeom>
          <a:solidFill>
            <a:srgbClr val="B2D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Centaur" panose="02030504050205020304" pitchFamily="18" charset="0"/>
              </a:rPr>
              <a:t>Multiannual funding </a:t>
            </a:r>
          </a:p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Centaur" panose="02030504050205020304" pitchFamily="18" charset="0"/>
              </a:rPr>
              <a:t>(1-3 years)</a:t>
            </a:r>
            <a:endParaRPr lang="en-US" sz="1600" b="1" dirty="0">
              <a:solidFill>
                <a:schemeClr val="tx1"/>
              </a:solidFill>
              <a:latin typeface="Centaur" panose="02030504050205020304" pitchFamily="18" charset="0"/>
            </a:endParaRPr>
          </a:p>
        </p:txBody>
      </p:sp>
      <p:sp>
        <p:nvSpPr>
          <p:cNvPr id="33" name="Text Box 2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858899" y="5482799"/>
            <a:ext cx="2343142" cy="826385"/>
          </a:xfrm>
          <a:prstGeom prst="roundRect">
            <a:avLst>
              <a:gd name="adj" fmla="val 16667"/>
            </a:avLst>
          </a:prstGeom>
          <a:solidFill>
            <a:srgbClr val="B2D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Centaur" panose="02030504050205020304" pitchFamily="18" charset="0"/>
              </a:rPr>
              <a:t>Long </a:t>
            </a:r>
            <a:r>
              <a:rPr lang="en-US" sz="1600" b="1" dirty="0" smtClean="0">
                <a:solidFill>
                  <a:schemeClr val="tx1"/>
                </a:solidFill>
                <a:latin typeface="Centaur" panose="02030504050205020304" pitchFamily="18" charset="0"/>
              </a:rPr>
              <a:t>recovery: 10 years includes a grace </a:t>
            </a:r>
            <a:r>
              <a:rPr lang="en-US" sz="1600" b="1" dirty="0">
                <a:solidFill>
                  <a:schemeClr val="tx1"/>
                </a:solidFill>
                <a:latin typeface="Centaur" panose="02030504050205020304" pitchFamily="18" charset="0"/>
              </a:rPr>
              <a:t>period </a:t>
            </a:r>
            <a:endParaRPr lang="en-US" sz="1600" b="1" dirty="0" smtClean="0">
              <a:solidFill>
                <a:schemeClr val="tx1"/>
              </a:solidFill>
              <a:latin typeface="Centaur" panose="02030504050205020304" pitchFamily="18" charset="0"/>
            </a:endParaRPr>
          </a:p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Centaur" panose="02030504050205020304" pitchFamily="18" charset="0"/>
              </a:rPr>
              <a:t>(</a:t>
            </a:r>
            <a:r>
              <a:rPr lang="en-US" sz="1600" b="1" dirty="0">
                <a:solidFill>
                  <a:schemeClr val="tx1"/>
                </a:solidFill>
                <a:latin typeface="Centaur" panose="02030504050205020304" pitchFamily="18" charset="0"/>
              </a:rPr>
              <a:t>2-3 years)</a:t>
            </a:r>
          </a:p>
        </p:txBody>
      </p:sp>
      <p:sp>
        <p:nvSpPr>
          <p:cNvPr id="34" name="Text Box 2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191190" y="5482935"/>
            <a:ext cx="2345126" cy="826385"/>
          </a:xfrm>
          <a:prstGeom prst="roundRect">
            <a:avLst>
              <a:gd name="adj" fmla="val 16667"/>
            </a:avLst>
          </a:prstGeom>
          <a:solidFill>
            <a:srgbClr val="B2D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Centaur" panose="02030504050205020304" pitchFamily="18" charset="0"/>
              </a:rPr>
              <a:t>Company own resources: 30% total budget</a:t>
            </a:r>
            <a:endParaRPr lang="en-US" sz="1600" b="1" dirty="0">
              <a:solidFill>
                <a:schemeClr val="tx1"/>
              </a:solidFill>
              <a:latin typeface="Centaur" panose="02030504050205020304" pitchFamily="18" charset="0"/>
            </a:endParaRPr>
          </a:p>
        </p:txBody>
      </p:sp>
      <p:sp>
        <p:nvSpPr>
          <p:cNvPr id="35" name="Text Box 2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827584" y="4070451"/>
            <a:ext cx="2345126" cy="826385"/>
          </a:xfrm>
          <a:prstGeom prst="roundRect">
            <a:avLst>
              <a:gd name="adj" fmla="val 16667"/>
            </a:avLst>
          </a:prstGeom>
          <a:solidFill>
            <a:srgbClr val="B2D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Centaur" panose="02030504050205020304" pitchFamily="18" charset="0"/>
              </a:rPr>
              <a:t>Loan 75%*</a:t>
            </a:r>
            <a:endParaRPr lang="en-US" sz="1600" b="1" dirty="0">
              <a:solidFill>
                <a:schemeClr val="tx1"/>
              </a:solidFill>
              <a:latin typeface="Centaur" panose="02030504050205020304" pitchFamily="18" charset="0"/>
            </a:endParaRPr>
          </a:p>
        </p:txBody>
      </p:sp>
      <p:sp>
        <p:nvSpPr>
          <p:cNvPr id="36" name="Text Box 3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482313" y="4070451"/>
            <a:ext cx="2345126" cy="826385"/>
          </a:xfrm>
          <a:prstGeom prst="roundRect">
            <a:avLst>
              <a:gd name="adj" fmla="val 16667"/>
            </a:avLst>
          </a:prstGeom>
          <a:solidFill>
            <a:srgbClr val="B2D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Centaur" panose="02030504050205020304" pitchFamily="18" charset="0"/>
              </a:rPr>
              <a:t>Non-reimbursable  part (33%)</a:t>
            </a:r>
            <a:endParaRPr lang="en-US" sz="1600" b="1" dirty="0">
              <a:solidFill>
                <a:schemeClr val="tx1"/>
              </a:solidFill>
              <a:latin typeface="Centaur" panose="02030504050205020304" pitchFamily="18" charset="0"/>
            </a:endParaRPr>
          </a:p>
        </p:txBody>
      </p:sp>
      <p:graphicFrame>
        <p:nvGraphicFramePr>
          <p:cNvPr id="38" name="3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587483"/>
              </p:ext>
            </p:extLst>
          </p:nvPr>
        </p:nvGraphicFramePr>
        <p:xfrm>
          <a:off x="6228184" y="2918440"/>
          <a:ext cx="2303899" cy="1950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03899"/>
              </a:tblGrid>
              <a:tr h="302135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ELEGIBLE</a:t>
                      </a:r>
                      <a:r>
                        <a:rPr lang="es-ES" sz="1400" baseline="0" dirty="0" smtClean="0"/>
                        <a:t> COSTS</a:t>
                      </a:r>
                      <a:endParaRPr lang="es-ES_tradnl" sz="1400" dirty="0"/>
                    </a:p>
                  </a:txBody>
                  <a:tcPr marL="121920" marR="121920"/>
                </a:tc>
              </a:tr>
              <a:tr h="237131">
                <a:tc>
                  <a:txBody>
                    <a:bodyPr/>
                    <a:lstStyle/>
                    <a:p>
                      <a:r>
                        <a:rPr lang="en-US" sz="1200" baseline="0" noProof="0" dirty="0" smtClean="0"/>
                        <a:t>Equipment amortization</a:t>
                      </a:r>
                      <a:endParaRPr lang="en-US" sz="1200" b="1" noProof="0" dirty="0"/>
                    </a:p>
                  </a:txBody>
                  <a:tcPr marL="121920" marR="121920"/>
                </a:tc>
              </a:tr>
              <a:tr h="237131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Human resources</a:t>
                      </a:r>
                      <a:endParaRPr lang="en-US" sz="1200" b="1" noProof="0" dirty="0"/>
                    </a:p>
                  </a:txBody>
                  <a:tcPr marL="121920" marR="121920"/>
                </a:tc>
              </a:tr>
              <a:tr h="237131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Materials</a:t>
                      </a:r>
                      <a:endParaRPr lang="en-US" sz="1200" b="1" noProof="0" dirty="0"/>
                    </a:p>
                  </a:txBody>
                  <a:tcPr marL="121920" marR="121920"/>
                </a:tc>
              </a:tr>
              <a:tr h="237131">
                <a:tc>
                  <a:txBody>
                    <a:bodyPr/>
                    <a:lstStyle/>
                    <a:p>
                      <a:r>
                        <a:rPr lang="en-US" sz="1200" noProof="0" smtClean="0"/>
                        <a:t>External</a:t>
                      </a:r>
                      <a:r>
                        <a:rPr lang="en-US" sz="1200" baseline="0" noProof="0" smtClean="0"/>
                        <a:t> subcontracting</a:t>
                      </a:r>
                      <a:endParaRPr lang="en-US" sz="1200" b="1" noProof="0"/>
                    </a:p>
                  </a:txBody>
                  <a:tcPr marL="121920" marR="121920"/>
                </a:tc>
              </a:tr>
              <a:tr h="237131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General costs</a:t>
                      </a:r>
                      <a:endParaRPr lang="en-US" sz="1200" b="1" noProof="0" dirty="0"/>
                    </a:p>
                  </a:txBody>
                  <a:tcPr marL="121920" marR="121920"/>
                </a:tc>
              </a:tr>
              <a:tr h="237131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Audit costs</a:t>
                      </a:r>
                      <a:endParaRPr lang="en-US" sz="1200" b="1" noProof="0" dirty="0"/>
                    </a:p>
                  </a:txBody>
                  <a:tcPr marL="121920" marR="121920"/>
                </a:tc>
              </a:tr>
            </a:tbl>
          </a:graphicData>
        </a:graphic>
      </p:graphicFrame>
      <p:sp>
        <p:nvSpPr>
          <p:cNvPr id="39" name="Text Box 29"/>
          <p:cNvSpPr txBox="1">
            <a:spLocks noChangeArrowheads="1"/>
          </p:cNvSpPr>
          <p:nvPr/>
        </p:nvSpPr>
        <p:spPr bwMode="auto">
          <a:xfrm>
            <a:off x="827584" y="5013176"/>
            <a:ext cx="3891151" cy="2308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900" dirty="0" smtClean="0">
                <a:latin typeface="+mn-lt"/>
              </a:rPr>
              <a:t>(*) 85</a:t>
            </a:r>
            <a:r>
              <a:rPr lang="en-US" sz="900" dirty="0">
                <a:latin typeface="+mn-lt"/>
              </a:rPr>
              <a:t>% in regions co-funded with </a:t>
            </a:r>
            <a:r>
              <a:rPr lang="en-US" sz="900" dirty="0" smtClean="0">
                <a:latin typeface="+mn-lt"/>
              </a:rPr>
              <a:t>Technological Fund </a:t>
            </a:r>
            <a:r>
              <a:rPr lang="en-US" sz="900" dirty="0">
                <a:latin typeface="+mn-lt"/>
              </a:rPr>
              <a:t>(TF</a:t>
            </a:r>
            <a:r>
              <a:rPr lang="en-US" sz="900" dirty="0">
                <a:latin typeface="Arial" pitchFamily="34" charset="0"/>
              </a:rPr>
              <a:t>)</a:t>
            </a:r>
          </a:p>
        </p:txBody>
      </p:sp>
      <p:sp>
        <p:nvSpPr>
          <p:cNvPr id="40" name="39 Rectángulo redondeado"/>
          <p:cNvSpPr/>
          <p:nvPr/>
        </p:nvSpPr>
        <p:spPr>
          <a:xfrm>
            <a:off x="2430550" y="1334796"/>
            <a:ext cx="3406456" cy="703484"/>
          </a:xfrm>
          <a:prstGeom prst="roundRect">
            <a:avLst/>
          </a:prstGeom>
          <a:solidFill>
            <a:srgbClr val="55B78D"/>
          </a:solidFill>
          <a:ln>
            <a:noFill/>
          </a:ln>
          <a:effectLst>
            <a:reflection blurRad="6350" stA="52000" endA="300" endPos="35000" dir="5400000" sy="-100000" algn="bl" rotWithShape="0"/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 smtClean="0">
                <a:latin typeface="Aparajita" panose="020B0604020202020204" pitchFamily="34" charset="0"/>
                <a:cs typeface="Aparajita" panose="020B0604020202020204" pitchFamily="34" charset="0"/>
              </a:rPr>
              <a:t>CDTI Open </a:t>
            </a:r>
            <a:r>
              <a:rPr lang="es-ES" sz="2800" b="1" dirty="0" err="1" smtClean="0">
                <a:latin typeface="Aparajita" panose="020B0604020202020204" pitchFamily="34" charset="0"/>
                <a:cs typeface="Aparajita" panose="020B0604020202020204" pitchFamily="34" charset="0"/>
              </a:rPr>
              <a:t>Call</a:t>
            </a:r>
            <a:endParaRPr lang="es-ES" sz="2800" b="1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20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39752" y="2564904"/>
            <a:ext cx="2901008" cy="720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err="1" smtClean="0">
                <a:latin typeface="Kristen ITC" panose="03050502040202030202" pitchFamily="66" charset="0"/>
              </a:rPr>
              <a:t>Contact</a:t>
            </a:r>
            <a:r>
              <a:rPr lang="es-ES" dirty="0" smtClean="0">
                <a:latin typeface="Kristen ITC" panose="03050502040202030202" pitchFamily="66" charset="0"/>
              </a:rPr>
              <a:t> </a:t>
            </a:r>
            <a:r>
              <a:rPr lang="es-ES" dirty="0" err="1" smtClean="0">
                <a:latin typeface="Kristen ITC" panose="03050502040202030202" pitchFamily="66" charset="0"/>
              </a:rPr>
              <a:t>us</a:t>
            </a:r>
            <a:r>
              <a:rPr lang="es-ES" dirty="0" smtClean="0">
                <a:latin typeface="Kristen ITC" panose="03050502040202030202" pitchFamily="66" charset="0"/>
              </a:rPr>
              <a:t>!!</a:t>
            </a:r>
          </a:p>
          <a:p>
            <a:pPr marL="0" indent="0">
              <a:buNone/>
            </a:pPr>
            <a:endParaRPr lang="es-ES" dirty="0">
              <a:latin typeface="Kristen ITC" panose="03050502040202030202" pitchFamily="66" charset="0"/>
            </a:endParaRPr>
          </a:p>
          <a:p>
            <a:pPr marL="0" indent="0">
              <a:buNone/>
            </a:pPr>
            <a:endParaRPr lang="es-ES" dirty="0">
              <a:latin typeface="Kristen ITC" panose="03050502040202030202" pitchFamily="66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93296"/>
            <a:ext cx="2197234" cy="347095"/>
          </a:xfrm>
          <a:prstGeom prst="rect">
            <a:avLst/>
          </a:prstGeom>
        </p:spPr>
      </p:pic>
      <p:pic>
        <p:nvPicPr>
          <p:cNvPr id="8" name="Picture 2" descr="C:\Users\jsp\Desktop\LOGOS\logo-celtic-next-horizontal-positif-color-800px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714" y="521762"/>
            <a:ext cx="2051720" cy="53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2915816" y="3748767"/>
            <a:ext cx="59046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Juana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Sánchez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juana.sanchez@cdti.es 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Phone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: +34 91 581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0489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CDTI (Ministry of Science, Innovation and Universities)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Website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for more information: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hlinkClick r:id="rId4"/>
              </a:rPr>
              <a:t>http://www.cdti.es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" name="Picture 2" descr="Resultado de imagen de HAPPY FAC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995" y="2492896"/>
            <a:ext cx="785664" cy="544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20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177</Words>
  <Application>Microsoft Office PowerPoint</Application>
  <PresentationFormat>Presentación en pantalla (4:3)</PresentationFormat>
  <Paragraphs>55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   PROJECT FRAMEWORK  IN SPAIN</vt:lpstr>
      <vt:lpstr>What is CDTI? </vt:lpstr>
      <vt:lpstr>EUREKA FRAMEWORK </vt:lpstr>
      <vt:lpstr>BEFORE APPLYING …</vt:lpstr>
      <vt:lpstr>RTDI FUNDING 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FRAMEWORK  IN SPAIN</dc:title>
  <dc:creator>Juana Sánchez</dc:creator>
  <cp:lastModifiedBy>Juana Sánchez</cp:lastModifiedBy>
  <cp:revision>18</cp:revision>
  <dcterms:created xsi:type="dcterms:W3CDTF">2019-09-20T08:06:20Z</dcterms:created>
  <dcterms:modified xsi:type="dcterms:W3CDTF">2019-09-23T07:24:39Z</dcterms:modified>
</cp:coreProperties>
</file>