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  <p:sldMasterId id="2147483828" r:id="rId2"/>
  </p:sldMasterIdLst>
  <p:notesMasterIdLst>
    <p:notesMasterId r:id="rId13"/>
  </p:notesMasterIdLst>
  <p:sldIdLst>
    <p:sldId id="272" r:id="rId3"/>
    <p:sldId id="321" r:id="rId4"/>
    <p:sldId id="330" r:id="rId5"/>
    <p:sldId id="322" r:id="rId6"/>
    <p:sldId id="323" r:id="rId7"/>
    <p:sldId id="327" r:id="rId8"/>
    <p:sldId id="324" r:id="rId9"/>
    <p:sldId id="325" r:id="rId10"/>
    <p:sldId id="328" r:id="rId11"/>
    <p:sldId id="320" r:id="rId12"/>
  </p:sldIdLst>
  <p:sldSz cx="24384000" cy="13716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99FF"/>
    <a:srgbClr val="336600"/>
    <a:srgbClr val="663300"/>
    <a:srgbClr val="996633"/>
    <a:srgbClr val="D60093"/>
    <a:srgbClr val="9E2286"/>
    <a:srgbClr val="D0DFFC"/>
    <a:srgbClr val="52BEB0"/>
    <a:srgbClr val="672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384" y="-1146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2CD826BB-5C23-4804-ADF3-D2879A29335B}" type="datetimeFigureOut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41E8C199-60EB-4919-9D02-E23353818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8C199-60EB-4919-9D02-E23353818F4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999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8C199-60EB-4919-9D02-E23353818F4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999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0800" b="1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576637" y="4738977"/>
            <a:ext cx="19432994" cy="56020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Subtitular presentación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16617488" y="12403688"/>
            <a:ext cx="6874280" cy="44778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3000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Fecha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4741998"/>
            <a:ext cx="1675532" cy="924640"/>
          </a:xfrm>
          <a:prstGeom prst="rect">
            <a:avLst/>
          </a:prstGeom>
          <a:solidFill>
            <a:srgbClr val="A8D200"/>
          </a:solidFill>
        </p:spPr>
        <p:txBody>
          <a:bodyPr lIns="144000" tIns="72000" rIns="144000" bIns="72000"/>
          <a:lstStyle>
            <a:lvl1pPr marL="0" indent="0" algn="ctr">
              <a:buNone/>
              <a:defRPr sz="5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4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1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2870207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06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428" indent="0">
              <a:buNone/>
              <a:defRPr sz="6700"/>
            </a:lvl2pPr>
            <a:lvl3pPr marL="2176857" indent="0">
              <a:buNone/>
              <a:defRPr sz="5700"/>
            </a:lvl3pPr>
            <a:lvl4pPr marL="3265285" indent="0">
              <a:buNone/>
              <a:defRPr sz="4800"/>
            </a:lvl4pPr>
            <a:lvl5pPr marL="4353714" indent="0">
              <a:buNone/>
              <a:defRPr sz="4800"/>
            </a:lvl5pPr>
            <a:lvl6pPr marL="5442142" indent="0">
              <a:buNone/>
              <a:defRPr sz="4800"/>
            </a:lvl6pPr>
            <a:lvl7pPr marL="6530568" indent="0">
              <a:buNone/>
              <a:defRPr sz="4800"/>
            </a:lvl7pPr>
            <a:lvl8pPr marL="7618992" indent="0">
              <a:buNone/>
              <a:defRPr sz="4800"/>
            </a:lvl8pPr>
            <a:lvl9pPr marL="8707425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8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67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23303950" y="12780835"/>
            <a:ext cx="504000" cy="412158"/>
          </a:xfrm>
          <a:prstGeom prst="rect">
            <a:avLst/>
          </a:prstGeom>
        </p:spPr>
        <p:txBody>
          <a:bodyPr lIns="182880" tIns="91440" rIns="182880" bIns="91440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EEA4495D-35CE-2741-BA1A-FCDF99A4A1F7}" type="slidenum">
              <a:rPr lang="es-ES_tradnl" sz="36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s-ES_tradnl" sz="3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0177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1</a:t>
            </a:r>
            <a:r>
              <a:rPr lang="es-ES"/>
              <a:t>// Apartado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7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1.1 Titular apartado</a:t>
            </a:r>
            <a:endParaRPr lang="es-ES_tradnl" dirty="0"/>
          </a:p>
        </p:txBody>
      </p:sp>
      <p:sp>
        <p:nvSpPr>
          <p:cNvPr id="11" name="Marcador de texto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677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2// Apartado</a:t>
            </a:r>
            <a:endParaRPr lang="es-ES_tradnl" dirty="0"/>
          </a:p>
        </p:txBody>
      </p:sp>
      <p:sp>
        <p:nvSpPr>
          <p:cNvPr id="12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729677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2.1 Titular apartado</a:t>
            </a:r>
            <a:endParaRPr lang="es-ES_tradnl" dirty="0"/>
          </a:p>
        </p:txBody>
      </p:sp>
      <p:sp>
        <p:nvSpPr>
          <p:cNvPr id="17" name="Marcador de texto 5"/>
          <p:cNvSpPr>
            <a:spLocks noGrp="1"/>
          </p:cNvSpPr>
          <p:nvPr>
            <p:ph type="body" sz="quarter" idx="15" hasCustomPrompt="1"/>
          </p:nvPr>
        </p:nvSpPr>
        <p:spPr>
          <a:xfrm>
            <a:off x="13073731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3// Apartado</a:t>
            </a:r>
            <a:endParaRPr lang="es-ES_tradnl" dirty="0"/>
          </a:p>
        </p:txBody>
      </p:sp>
      <p:sp>
        <p:nvSpPr>
          <p:cNvPr id="18" name="Marcador de texto 7"/>
          <p:cNvSpPr>
            <a:spLocks noGrp="1"/>
          </p:cNvSpPr>
          <p:nvPr>
            <p:ph type="body" sz="quarter" idx="16" hasCustomPrompt="1"/>
          </p:nvPr>
        </p:nvSpPr>
        <p:spPr>
          <a:xfrm>
            <a:off x="13073731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3.1 Titular apartado</a:t>
            </a:r>
            <a:endParaRPr lang="es-ES_tradnl" dirty="0"/>
          </a:p>
        </p:txBody>
      </p:sp>
      <p:sp>
        <p:nvSpPr>
          <p:cNvPr id="19" name="Marcador de texto 5"/>
          <p:cNvSpPr>
            <a:spLocks noGrp="1"/>
          </p:cNvSpPr>
          <p:nvPr>
            <p:ph type="body" sz="quarter" idx="17" hasCustomPrompt="1"/>
          </p:nvPr>
        </p:nvSpPr>
        <p:spPr>
          <a:xfrm>
            <a:off x="1881650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4// Apartado</a:t>
            </a:r>
            <a:endParaRPr lang="es-ES_tradnl" dirty="0"/>
          </a:p>
        </p:txBody>
      </p:sp>
      <p:sp>
        <p:nvSpPr>
          <p:cNvPr id="20" name="Marcador de texto 7"/>
          <p:cNvSpPr>
            <a:spLocks noGrp="1"/>
          </p:cNvSpPr>
          <p:nvPr>
            <p:ph type="body" sz="quarter" idx="18" hasCustomPrompt="1"/>
          </p:nvPr>
        </p:nvSpPr>
        <p:spPr>
          <a:xfrm>
            <a:off x="1881650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4.1 Titular apartado</a:t>
            </a:r>
            <a:endParaRPr lang="es-ES_tradnl" dirty="0"/>
          </a:p>
        </p:txBody>
      </p:sp>
      <p:sp>
        <p:nvSpPr>
          <p:cNvPr id="13" name="Marcador de texto 10"/>
          <p:cNvSpPr>
            <a:spLocks noGrp="1"/>
          </p:cNvSpPr>
          <p:nvPr>
            <p:ph type="body" sz="quarter" idx="19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Sumario</a:t>
            </a:r>
          </a:p>
        </p:txBody>
      </p:sp>
    </p:spTree>
    <p:extLst>
      <p:ext uri="{BB962C8B-B14F-4D97-AF65-F5344CB8AC3E}">
        <p14:creationId xmlns:p14="http://schemas.microsoft.com/office/powerpoint/2010/main" val="12911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182880" tIns="91440" rIns="182880" bIns="91440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lIns="182880" tIns="91440" rIns="182880" bIns="91440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70486" y="12635504"/>
            <a:ext cx="753412" cy="73866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48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38C080AE-66C8-8249-B90B-B6D109566B0C}" type="slidenum">
              <a:rPr lang="en-US">
                <a:solidFill>
                  <a:srgbClr val="C1C1C1"/>
                </a:solidFill>
                <a:ea typeface="+mn-ea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C1C1C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6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044753" y="5083347"/>
            <a:ext cx="9787626" cy="66209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  <a:endParaRPr lang="es-ES_tradnl" dirty="0"/>
          </a:p>
        </p:txBody>
      </p:sp>
      <p:sp>
        <p:nvSpPr>
          <p:cNvPr id="6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4044753" y="1692101"/>
            <a:ext cx="12065314" cy="108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6" y="761420"/>
            <a:ext cx="15757524" cy="9306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0" i="0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Titular presentación / Subtitular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1851810"/>
            <a:ext cx="1924912" cy="924640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>
            <a:lvl1pPr marL="0" indent="0" algn="ctr">
              <a:buNone/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  <p:sp>
        <p:nvSpPr>
          <p:cNvPr id="9" name="Marcador de texto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44753" y="3707131"/>
            <a:ext cx="5117002" cy="770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600" b="1">
                <a:solidFill>
                  <a:srgbClr val="A8D200"/>
                </a:solidFill>
              </a:defRPr>
            </a:lvl1pPr>
            <a:lvl2pPr marL="914400" indent="0">
              <a:buNone/>
              <a:defRPr sz="4000"/>
            </a:lvl2pPr>
            <a:lvl3pPr marL="1828800" indent="0">
              <a:buNone/>
              <a:defRPr sz="40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</a:lstStyle>
          <a:p>
            <a:pPr lvl="0"/>
            <a:r>
              <a:rPr lang="es-ES" dirty="0"/>
              <a:t>Subtitular</a:t>
            </a:r>
            <a:endParaRPr lang="es-ES_tradnl" dirty="0"/>
          </a:p>
        </p:txBody>
      </p:sp>
      <p:sp>
        <p:nvSpPr>
          <p:cNvPr id="10" name="Marcador de gráfico 9"/>
          <p:cNvSpPr>
            <a:spLocks noGrp="1"/>
          </p:cNvSpPr>
          <p:nvPr>
            <p:ph type="chart" sz="quarter" idx="16"/>
          </p:nvPr>
        </p:nvSpPr>
        <p:spPr>
          <a:xfrm>
            <a:off x="14281151" y="5083177"/>
            <a:ext cx="9442450" cy="6619874"/>
          </a:xfrm>
          <a:prstGeom prst="rect">
            <a:avLst/>
          </a:prstGeom>
        </p:spPr>
        <p:txBody>
          <a:bodyPr lIns="182880" tIns="91440" rIns="182880" bIns="91440"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55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61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2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85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71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56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9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74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8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15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48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48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3" y="11647698"/>
            <a:ext cx="9904006" cy="1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686" tIns="108843" rIns="217686" bIns="10884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</p:spPr>
        <p:txBody>
          <a:bodyPr vert="horz" lIns="217686" tIns="108843" rIns="217686" bIns="10884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11"/>
            <a:ext cx="7721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217685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20" indent="-816320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697" indent="-680271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071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500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928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356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782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209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1635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2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857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28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714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14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56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99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42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pn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6.jpg"/><Relationship Id="rId21" Type="http://schemas.openxmlformats.org/officeDocument/2006/relationships/image" Target="../media/image22.png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17" Type="http://schemas.microsoft.com/office/2007/relationships/hdphoto" Target="../media/hdphoto1.wdp"/><Relationship Id="rId25" Type="http://schemas.openxmlformats.org/officeDocument/2006/relationships/image" Target="../media/image26.png"/><Relationship Id="rId2" Type="http://schemas.openxmlformats.org/officeDocument/2006/relationships/image" Target="../media/image7.png"/><Relationship Id="rId16" Type="http://schemas.openxmlformats.org/officeDocument/2006/relationships/image" Target="../media/image18.png"/><Relationship Id="rId20" Type="http://schemas.openxmlformats.org/officeDocument/2006/relationships/image" Target="../media/image21.jpeg"/><Relationship Id="rId29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14.png"/><Relationship Id="rId24" Type="http://schemas.openxmlformats.org/officeDocument/2006/relationships/image" Target="../media/image25.png"/><Relationship Id="rId5" Type="http://schemas.openxmlformats.org/officeDocument/2006/relationships/image" Target="../media/image9.png"/><Relationship Id="rId15" Type="http://schemas.openxmlformats.org/officeDocument/2006/relationships/hyperlink" Target="https://www.google.com.tr/url?sa=i&amp;rct=j&amp;q=&amp;esrc=s&amp;source=images&amp;cd=&amp;ved=2ahUKEwjcvO2g_-ncAhUHr6QKHQb2AYMQjRx6BAgBEAU&amp;url=https://iconscout.com/icon/data-339&amp;psig=AOvVaw0pUax1WhcI9xa23GNxda0u&amp;ust=1534248513154686" TargetMode="External"/><Relationship Id="rId23" Type="http://schemas.openxmlformats.org/officeDocument/2006/relationships/image" Target="../media/image24.png"/><Relationship Id="rId28" Type="http://schemas.openxmlformats.org/officeDocument/2006/relationships/image" Target="../media/image29.png"/><Relationship Id="rId10" Type="http://schemas.openxmlformats.org/officeDocument/2006/relationships/hyperlink" Target="https://www.google.com.tr/url?sa=i&amp;rct=j&amp;q=&amp;esrc=s&amp;source=images&amp;cd=&amp;cad=rja&amp;uact=8&amp;ved=&amp;url=https://marketplace.visualstudio.com/items?itemName=just4developments.testing-api&amp;psig=AOvVaw183EdKvNTkoePj6FtcWCsn&amp;ust=1534237073470796" TargetMode="External"/><Relationship Id="rId19" Type="http://schemas.openxmlformats.org/officeDocument/2006/relationships/image" Target="../media/image20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7.png"/><Relationship Id="rId22" Type="http://schemas.openxmlformats.org/officeDocument/2006/relationships/image" Target="../media/image23.png"/><Relationship Id="rId27" Type="http://schemas.openxmlformats.org/officeDocument/2006/relationships/image" Target="../media/image28.png"/><Relationship Id="rId30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/>
          </p:cNvSpPr>
          <p:nvPr/>
        </p:nvSpPr>
        <p:spPr bwMode="auto">
          <a:xfrm>
            <a:off x="-27856" y="11030981"/>
            <a:ext cx="2438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en-US" sz="5400" b="1" dirty="0">
              <a:solidFill>
                <a:srgbClr val="3C3C3C"/>
              </a:solidFill>
              <a:latin typeface="Century Gothic" panose="020B0502020202020204" pitchFamily="34" charset="0"/>
              <a:ea typeface="Aleo" panose="020F0502020204030203" pitchFamily="34" charset="0"/>
              <a:cs typeface="Aleo" panose="020F0502020204030203" pitchFamily="34" charset="0"/>
              <a:sym typeface="Aleo" panose="020F05020202040302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1688" y="89248"/>
            <a:ext cx="3657656" cy="435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7"/>
          <p:cNvSpPr>
            <a:spLocks/>
          </p:cNvSpPr>
          <p:nvPr/>
        </p:nvSpPr>
        <p:spPr bwMode="auto">
          <a:xfrm>
            <a:off x="2830960" y="6281936"/>
            <a:ext cx="18794088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5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Pitch of the Project </a:t>
            </a:r>
            <a:r>
              <a:rPr lang="en-GB" sz="5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Proposal</a:t>
            </a:r>
          </a:p>
          <a:p>
            <a:pPr eaLnBrk="1" hangingPunct="1"/>
            <a:r>
              <a:rPr lang="en-GB" sz="4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/>
            </a:r>
            <a:br>
              <a:rPr lang="en-GB" sz="4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</a:br>
            <a:r>
              <a:rPr lang="tr-TR" sz="8000" b="1" dirty="0" err="1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Sustainable</a:t>
            </a:r>
            <a:r>
              <a:rPr lang="tr-TR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 Smart </a:t>
            </a:r>
            <a:r>
              <a:rPr lang="tr-TR" sz="8000" b="1" dirty="0" err="1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Automated</a:t>
            </a:r>
            <a:r>
              <a:rPr lang="tr-TR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 </a:t>
            </a:r>
            <a:r>
              <a:rPr lang="tr-TR" sz="8000" b="1" dirty="0" err="1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Farming</a:t>
            </a:r>
            <a:endParaRPr lang="en-GB" sz="80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</p:txBody>
      </p:sp>
      <p:sp>
        <p:nvSpPr>
          <p:cNvPr id="9" name="Rectangle 7"/>
          <p:cNvSpPr>
            <a:spLocks/>
          </p:cNvSpPr>
          <p:nvPr/>
        </p:nvSpPr>
        <p:spPr bwMode="auto">
          <a:xfrm>
            <a:off x="3551040" y="733539"/>
            <a:ext cx="17039908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96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CELTIC-NEXT </a:t>
            </a:r>
            <a:r>
              <a:rPr lang="en-GB" sz="9600" b="1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/>
            </a:r>
            <a:br>
              <a:rPr lang="en-GB" sz="9600" b="1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</a:br>
            <a:r>
              <a:rPr lang="en-GB" sz="9600" b="1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Proposers Day</a:t>
            </a:r>
            <a:endParaRPr lang="en-GB" sz="3600" b="1" dirty="0" smtClean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  <a:p>
            <a:pPr eaLnBrk="1" hangingPunct="1"/>
            <a:r>
              <a:rPr lang="en-GB" sz="7000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25</a:t>
            </a:r>
            <a:r>
              <a:rPr lang="en-GB" sz="7000" baseline="30000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th</a:t>
            </a:r>
            <a:r>
              <a:rPr lang="en-GB" sz="7000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 September 2019, Istanbul  </a:t>
            </a:r>
          </a:p>
        </p:txBody>
      </p:sp>
      <p:sp>
        <p:nvSpPr>
          <p:cNvPr id="11" name="Rectangle 6"/>
          <p:cNvSpPr>
            <a:spLocks/>
          </p:cNvSpPr>
          <p:nvPr/>
        </p:nvSpPr>
        <p:spPr bwMode="auto">
          <a:xfrm>
            <a:off x="7824657" y="11768479"/>
            <a:ext cx="824905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tr-TR" sz="4400" b="1" dirty="0" err="1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Icten</a:t>
            </a:r>
            <a:r>
              <a:rPr lang="tr-TR" sz="4400" b="1" dirty="0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 </a:t>
            </a:r>
            <a:r>
              <a:rPr lang="tr-TR" sz="4400" b="1" dirty="0" err="1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Inan</a:t>
            </a:r>
            <a:r>
              <a:rPr lang="tr-TR" sz="4400" b="1" dirty="0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, Project </a:t>
            </a:r>
            <a:r>
              <a:rPr lang="tr-TR" sz="4400" b="1" dirty="0" err="1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Coordinator</a:t>
            </a:r>
            <a:endParaRPr lang="en-GB" sz="4400" b="1" dirty="0">
              <a:solidFill>
                <a:schemeClr val="tx2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  <a:p>
            <a:pPr eaLnBrk="1" hangingPunct="1"/>
            <a:r>
              <a:rPr lang="tr-TR" sz="4400" b="1" dirty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i</a:t>
            </a:r>
            <a:r>
              <a:rPr lang="tr-TR" sz="4400" b="1" dirty="0" smtClean="0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cten.inan@karel.com.tr</a:t>
            </a:r>
            <a:endParaRPr lang="en-GB" sz="4400" b="1" dirty="0">
              <a:solidFill>
                <a:schemeClr val="tx2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" t="12515"/>
          <a:stretch/>
        </p:blipFill>
        <p:spPr>
          <a:xfrm>
            <a:off x="0" y="0"/>
            <a:ext cx="4991201" cy="44097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9817" y="9651354"/>
            <a:ext cx="6243914" cy="17951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Contact Info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10</a:t>
            </a:fld>
            <a:endParaRPr lang="en-GB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542928" y="3185592"/>
            <a:ext cx="20018224" cy="13331118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eaLnBrk="1" hangingPunct="1"/>
            <a:r>
              <a:rPr lang="en-GB" sz="5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For more information and for interest to participate please contact:</a:t>
            </a:r>
          </a:p>
          <a:p>
            <a:endParaRPr lang="en-GB" sz="4800" dirty="0">
              <a:solidFill>
                <a:srgbClr val="0070C0"/>
              </a:solidFill>
            </a:endParaRPr>
          </a:p>
          <a:p>
            <a:r>
              <a:rPr lang="en-GB" sz="4800" dirty="0">
                <a:solidFill>
                  <a:srgbClr val="0070C0"/>
                </a:solidFill>
              </a:rPr>
              <a:t>		</a:t>
            </a:r>
            <a:r>
              <a:rPr lang="tr-TR" sz="4300" dirty="0" err="1" smtClean="0">
                <a:solidFill>
                  <a:srgbClr val="0070C0"/>
                </a:solidFill>
              </a:rPr>
              <a:t>Icten</a:t>
            </a:r>
            <a:r>
              <a:rPr lang="tr-TR" sz="4300" dirty="0" smtClean="0">
                <a:solidFill>
                  <a:srgbClr val="0070C0"/>
                </a:solidFill>
              </a:rPr>
              <a:t> </a:t>
            </a:r>
            <a:r>
              <a:rPr lang="tr-TR" sz="4300" dirty="0" err="1" smtClean="0">
                <a:solidFill>
                  <a:srgbClr val="0070C0"/>
                </a:solidFill>
              </a:rPr>
              <a:t>Inan</a:t>
            </a:r>
            <a:r>
              <a:rPr lang="tr-TR" sz="4300" dirty="0" smtClean="0">
                <a:solidFill>
                  <a:srgbClr val="0070C0"/>
                </a:solidFill>
              </a:rPr>
              <a:t>, Project </a:t>
            </a:r>
            <a:r>
              <a:rPr lang="tr-TR" sz="4300" dirty="0" err="1" smtClean="0">
                <a:solidFill>
                  <a:srgbClr val="0070C0"/>
                </a:solidFill>
              </a:rPr>
              <a:t>Coordinator</a:t>
            </a:r>
            <a:endParaRPr lang="en-GB" sz="4300" dirty="0">
              <a:solidFill>
                <a:srgbClr val="0070C0"/>
              </a:solidFill>
            </a:endParaRPr>
          </a:p>
          <a:p>
            <a:r>
              <a:rPr lang="en-GB" sz="4300" dirty="0">
                <a:solidFill>
                  <a:srgbClr val="0070C0"/>
                </a:solidFill>
              </a:rPr>
              <a:t>		</a:t>
            </a:r>
            <a:r>
              <a:rPr lang="tr-TR" sz="4300" dirty="0" smtClean="0">
                <a:solidFill>
                  <a:srgbClr val="0070C0"/>
                </a:solidFill>
              </a:rPr>
              <a:t>icten.inan@karel.com.tr</a:t>
            </a:r>
            <a:endParaRPr lang="en-GB" sz="4300" dirty="0">
              <a:solidFill>
                <a:srgbClr val="0070C0"/>
              </a:solidFill>
            </a:endParaRPr>
          </a:p>
          <a:p>
            <a:r>
              <a:rPr lang="en-GB" sz="4300" dirty="0">
                <a:solidFill>
                  <a:srgbClr val="0070C0"/>
                </a:solidFill>
              </a:rPr>
              <a:t>		</a:t>
            </a:r>
            <a:r>
              <a:rPr lang="tr-TR" sz="4300" smtClean="0">
                <a:solidFill>
                  <a:srgbClr val="0070C0"/>
                </a:solidFill>
              </a:rPr>
              <a:t>+90-312-2650290</a:t>
            </a:r>
            <a:endParaRPr lang="en-GB" sz="4300" dirty="0">
              <a:solidFill>
                <a:srgbClr val="0070C0"/>
              </a:solidFill>
            </a:endParaRPr>
          </a:p>
          <a:p>
            <a:r>
              <a:rPr lang="en-GB" sz="4300" dirty="0">
                <a:solidFill>
                  <a:srgbClr val="0070C0"/>
                </a:solidFill>
              </a:rPr>
              <a:t>		</a:t>
            </a:r>
            <a:r>
              <a:rPr lang="tr-TR" sz="4300" dirty="0" smtClean="0">
                <a:solidFill>
                  <a:srgbClr val="0070C0"/>
                </a:solidFill>
              </a:rPr>
              <a:t>Ankara Teknoloji Geliştirme Bölgesi</a:t>
            </a:r>
          </a:p>
          <a:p>
            <a:pPr lvl="4">
              <a:tabLst>
                <a:tab pos="3846513" algn="l"/>
              </a:tabLst>
            </a:pPr>
            <a:r>
              <a:rPr lang="tr-TR" sz="4300" dirty="0" err="1" smtClean="0">
                <a:solidFill>
                  <a:srgbClr val="0070C0"/>
                </a:solidFill>
              </a:rPr>
              <a:t>Cyberplaza</a:t>
            </a:r>
            <a:r>
              <a:rPr lang="tr-TR" sz="4300" dirty="0" smtClean="0">
                <a:solidFill>
                  <a:srgbClr val="0070C0"/>
                </a:solidFill>
              </a:rPr>
              <a:t> B Blok Kat:3</a:t>
            </a:r>
          </a:p>
          <a:p>
            <a:pPr lvl="4">
              <a:tabLst>
                <a:tab pos="3846513" algn="l"/>
              </a:tabLst>
            </a:pPr>
            <a:r>
              <a:rPr lang="tr-TR" sz="4300" dirty="0" smtClean="0">
                <a:solidFill>
                  <a:srgbClr val="0070C0"/>
                </a:solidFill>
              </a:rPr>
              <a:t>06800 Bilkent ANKARA  </a:t>
            </a:r>
            <a:endParaRPr lang="en-GB" sz="4300" dirty="0">
              <a:solidFill>
                <a:srgbClr val="0070C0"/>
              </a:solidFill>
            </a:endParaRPr>
          </a:p>
          <a:p>
            <a:r>
              <a:rPr lang="en-GB" sz="4300" dirty="0">
                <a:solidFill>
                  <a:srgbClr val="0070C0"/>
                </a:solidFill>
              </a:rPr>
              <a:t>		</a:t>
            </a:r>
            <a:r>
              <a:rPr lang="tr-TR" sz="4300" dirty="0" smtClean="0">
                <a:solidFill>
                  <a:srgbClr val="0070C0"/>
                </a:solidFill>
              </a:rPr>
              <a:t>www.karel.com.tr</a:t>
            </a:r>
            <a:endParaRPr lang="en-GB" sz="4300" dirty="0">
              <a:solidFill>
                <a:srgbClr val="0070C0"/>
              </a:solidFill>
            </a:endParaRPr>
          </a:p>
          <a:p>
            <a:endParaRPr lang="en-GB" sz="4800" dirty="0">
              <a:solidFill>
                <a:srgbClr val="0070C0"/>
              </a:solidFill>
            </a:endParaRPr>
          </a:p>
          <a:p>
            <a:pPr lvl="8"/>
            <a:r>
              <a:rPr lang="de-DE" sz="5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Presentation </a:t>
            </a:r>
            <a:r>
              <a:rPr lang="de-DE" sz="5400" b="1" dirty="0" err="1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available</a:t>
            </a:r>
            <a:r>
              <a:rPr lang="de-DE" sz="54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 </a:t>
            </a:r>
            <a:r>
              <a:rPr lang="de-DE" sz="5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via: </a:t>
            </a:r>
            <a:endParaRPr lang="de-DE" sz="54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</a:endParaRPr>
          </a:p>
          <a:p>
            <a:pPr lvl="8"/>
            <a:endParaRPr lang="en-GB" sz="4800" dirty="0" smtClean="0">
              <a:solidFill>
                <a:srgbClr val="0070C0"/>
              </a:solidFill>
            </a:endParaRPr>
          </a:p>
          <a:p>
            <a:pPr lvl="8"/>
            <a:r>
              <a:rPr lang="en-GB" sz="4800" dirty="0" smtClean="0">
                <a:solidFill>
                  <a:srgbClr val="0070C0"/>
                </a:solidFill>
              </a:rPr>
              <a:t>       </a:t>
            </a:r>
          </a:p>
          <a:p>
            <a:pPr lvl="8"/>
            <a:r>
              <a:rPr lang="en-GB" sz="4800" dirty="0" smtClean="0">
                <a:solidFill>
                  <a:srgbClr val="0070C0"/>
                </a:solidFill>
              </a:rPr>
              <a:t>  </a:t>
            </a:r>
            <a:endParaRPr lang="en-GB" sz="4800" dirty="0">
              <a:solidFill>
                <a:srgbClr val="0070C0"/>
              </a:solidFill>
            </a:endParaRPr>
          </a:p>
          <a:p>
            <a:pPr lvl="8"/>
            <a:endParaRPr lang="de-DE" sz="4800" dirty="0" smtClean="0">
              <a:solidFill>
                <a:srgbClr val="0070C0"/>
              </a:solidFill>
            </a:endParaRPr>
          </a:p>
          <a:p>
            <a:pPr lvl="8"/>
            <a:endParaRPr lang="en-GB" sz="4800" dirty="0"/>
          </a:p>
          <a:p>
            <a:pPr lvl="8"/>
            <a:endParaRPr lang="en-GB" sz="48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54696" y="12870025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5550" y="10026352"/>
            <a:ext cx="2300370" cy="2315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8077" y="4913784"/>
            <a:ext cx="3328591" cy="4448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41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" b="6514"/>
          <a:stretch/>
        </p:blipFill>
        <p:spPr bwMode="auto">
          <a:xfrm>
            <a:off x="9625165" y="4409728"/>
            <a:ext cx="14662237" cy="64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de-DE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  <a:sym typeface="Gill Sans" charset="0"/>
              </a:rPr>
              <a:t>Teaser</a:t>
            </a:r>
            <a:endParaRPr lang="en-GB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  <a:sym typeface="Gill Sans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2</a:t>
            </a:fld>
            <a:endParaRPr lang="en-GB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14736" y="2689034"/>
            <a:ext cx="9480808" cy="9153051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marL="571500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ViFARM</a:t>
            </a: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,</a:t>
            </a:r>
            <a:r>
              <a:rPr lang="en-US" sz="43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300" dirty="0" smtClean="0">
                <a:solidFill>
                  <a:srgbClr val="0070C0"/>
                </a:solidFill>
              </a:rPr>
              <a:t>automated </a:t>
            </a: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indoor farming </a:t>
            </a:r>
            <a:r>
              <a:rPr lang="en-US" sz="4300" dirty="0" smtClean="0">
                <a:solidFill>
                  <a:srgbClr val="0070C0"/>
                </a:solidFill>
              </a:rPr>
              <a:t>with </a:t>
            </a: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AI</a:t>
            </a:r>
          </a:p>
          <a:p>
            <a:pPr marL="571500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Innovation: </a:t>
            </a:r>
          </a:p>
          <a:p>
            <a:pPr marL="1485900" lvl="2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sensor-based </a:t>
            </a: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climate control</a:t>
            </a:r>
            <a:r>
              <a:rPr lang="en-US" sz="4300" dirty="0" smtClean="0">
                <a:solidFill>
                  <a:srgbClr val="0070C0"/>
                </a:solidFill>
              </a:rPr>
              <a:t>, </a:t>
            </a:r>
          </a:p>
          <a:p>
            <a:pPr marL="1485900" lvl="2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infrared </a:t>
            </a: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cameras</a:t>
            </a:r>
            <a:r>
              <a:rPr lang="en-US" sz="4300" dirty="0" smtClean="0">
                <a:solidFill>
                  <a:srgbClr val="0070C0"/>
                </a:solidFill>
              </a:rPr>
              <a:t> and sensors, </a:t>
            </a:r>
          </a:p>
          <a:p>
            <a:pPr marL="1485900" lvl="2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fine measurements of </a:t>
            </a: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temperature</a:t>
            </a:r>
            <a:r>
              <a:rPr lang="en-US" sz="4300" dirty="0" smtClean="0">
                <a:solidFill>
                  <a:srgbClr val="0070C0"/>
                </a:solidFill>
              </a:rPr>
              <a:t>, </a:t>
            </a: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humidity</a:t>
            </a:r>
            <a:endParaRPr lang="en-US" sz="4300" dirty="0" smtClean="0">
              <a:solidFill>
                <a:srgbClr val="0070C0"/>
              </a:solidFill>
            </a:endParaRPr>
          </a:p>
          <a:p>
            <a:pPr marL="1485900" lvl="2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plant growth</a:t>
            </a:r>
            <a:r>
              <a:rPr lang="en-US" sz="4300" dirty="0" smtClean="0">
                <a:solidFill>
                  <a:srgbClr val="0070C0"/>
                </a:solidFill>
              </a:rPr>
              <a:t>,</a:t>
            </a:r>
          </a:p>
          <a:p>
            <a:pPr marL="1485900" lvl="2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gravity-fed drip </a:t>
            </a: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irrigation</a:t>
            </a:r>
            <a:r>
              <a:rPr lang="en-US" sz="4300" dirty="0" smtClean="0">
                <a:solidFill>
                  <a:srgbClr val="0070C0"/>
                </a:solidFill>
              </a:rPr>
              <a:t>.. </a:t>
            </a:r>
            <a:endParaRPr lang="en-US" sz="4300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VIFARM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, 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Icten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Inan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Project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Coordinator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, icten.inan@karel.com.tr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86744" y="11456878"/>
            <a:ext cx="16069541" cy="1212415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marL="571500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Photonics</a:t>
            </a:r>
            <a:r>
              <a:rPr lang="en-US" sz="4300" dirty="0" smtClean="0">
                <a:solidFill>
                  <a:srgbClr val="0070C0"/>
                </a:solidFill>
              </a:rPr>
              <a:t>, wavelength, intensity, angle control. </a:t>
            </a:r>
            <a:endParaRPr lang="en-US" sz="43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50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de-DE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  <a:sym typeface="Gill Sans" charset="0"/>
              </a:rPr>
              <a:t>Teaser</a:t>
            </a:r>
            <a:endParaRPr lang="en-GB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  <a:sym typeface="Gill Sans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3</a:t>
            </a:fld>
            <a:endParaRPr lang="en-GB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55107" y="2689034"/>
            <a:ext cx="16069541" cy="3197574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marL="571500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Sm</a:t>
            </a: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art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cities</a:t>
            </a:r>
          </a:p>
          <a:p>
            <a:pPr marL="571500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Agriculture</a:t>
            </a:r>
            <a:r>
              <a:rPr lang="en-US" sz="4300" dirty="0" smtClean="0">
                <a:solidFill>
                  <a:srgbClr val="0070C0"/>
                </a:solidFill>
              </a:rPr>
              <a:t> </a:t>
            </a:r>
          </a:p>
          <a:p>
            <a:pPr marL="571500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Collaborations will result in innovative smart city products</a:t>
            </a:r>
            <a:endParaRPr lang="en-US" sz="4300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VIFARM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, 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Icten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Inan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Project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Coordinator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, icten.inan@karel.com.tr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" b="6514"/>
          <a:stretch/>
        </p:blipFill>
        <p:spPr bwMode="auto">
          <a:xfrm>
            <a:off x="4387017" y="5913522"/>
            <a:ext cx="14662237" cy="64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783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de-DE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Organisation Profile</a:t>
            </a:r>
            <a:endParaRPr lang="en-GB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4</a:t>
            </a:fld>
            <a:endParaRPr lang="en-GB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822848" y="3112278"/>
            <a:ext cx="20378264" cy="9453133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>
            <a:defPPr>
              <a:defRPr lang="en-US"/>
            </a:defPPr>
            <a:lvl1pPr marL="571500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4300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Karel’s core business is to design and manufacture telecommunication, </a:t>
            </a:r>
            <a:r>
              <a:rPr lang="en-US" dirty="0" err="1" smtClean="0"/>
              <a:t>IoT</a:t>
            </a:r>
            <a:r>
              <a:rPr lang="en-US" dirty="0" smtClean="0"/>
              <a:t>, 5G solutions and their peripherals</a:t>
            </a:r>
          </a:p>
          <a:p>
            <a:r>
              <a:rPr lang="en-US" dirty="0" smtClean="0"/>
              <a:t>2400 employees, 170 R&amp;D</a:t>
            </a:r>
          </a:p>
          <a:p>
            <a:r>
              <a:rPr lang="en-US" dirty="0" smtClean="0"/>
              <a:t>10 million boards/year</a:t>
            </a:r>
          </a:p>
          <a:p>
            <a:pPr lvl="4" indent="-571500">
              <a:lnSpc>
                <a:spcPct val="150000"/>
              </a:lnSpc>
              <a:buFontTx/>
              <a:buChar char="-"/>
            </a:pPr>
            <a:r>
              <a:rPr lang="en-US" sz="4300" dirty="0" smtClean="0">
                <a:solidFill>
                  <a:srgbClr val="0070C0"/>
                </a:solidFill>
              </a:rPr>
              <a:t>Local </a:t>
            </a:r>
            <a:r>
              <a:rPr lang="en-US" sz="4300" dirty="0">
                <a:solidFill>
                  <a:srgbClr val="0070C0"/>
                </a:solidFill>
              </a:rPr>
              <a:t>market leader in </a:t>
            </a:r>
            <a:r>
              <a:rPr lang="en-US" sz="4300" dirty="0" smtClean="0">
                <a:solidFill>
                  <a:srgbClr val="0070C0"/>
                </a:solidFill>
              </a:rPr>
              <a:t>telecommunication solutions</a:t>
            </a:r>
            <a:endParaRPr lang="en-US" sz="4300" dirty="0">
              <a:solidFill>
                <a:srgbClr val="0070C0"/>
              </a:solidFill>
            </a:endParaRPr>
          </a:p>
          <a:p>
            <a:pPr lvl="4" indent="-571500">
              <a:lnSpc>
                <a:spcPct val="150000"/>
              </a:lnSpc>
              <a:buFontTx/>
              <a:buChar char="-"/>
            </a:pPr>
            <a:r>
              <a:rPr lang="en-US" sz="4300" dirty="0" smtClean="0">
                <a:solidFill>
                  <a:srgbClr val="0070C0"/>
                </a:solidFill>
              </a:rPr>
              <a:t>15 </a:t>
            </a:r>
            <a:r>
              <a:rPr lang="en-US" sz="4300" dirty="0">
                <a:solidFill>
                  <a:srgbClr val="0070C0"/>
                </a:solidFill>
              </a:rPr>
              <a:t>million </a:t>
            </a:r>
            <a:r>
              <a:rPr lang="en-US" sz="4300" dirty="0" smtClean="0">
                <a:solidFill>
                  <a:srgbClr val="0070C0"/>
                </a:solidFill>
              </a:rPr>
              <a:t>users in </a:t>
            </a:r>
            <a:r>
              <a:rPr lang="en-US" sz="4300" dirty="0">
                <a:solidFill>
                  <a:srgbClr val="0070C0"/>
                </a:solidFill>
              </a:rPr>
              <a:t>30 </a:t>
            </a:r>
            <a:r>
              <a:rPr lang="en-US" sz="4300" dirty="0" smtClean="0">
                <a:solidFill>
                  <a:srgbClr val="0070C0"/>
                </a:solidFill>
              </a:rPr>
              <a:t>countries</a:t>
            </a:r>
            <a:endParaRPr lang="en-US" sz="4300" dirty="0">
              <a:solidFill>
                <a:srgbClr val="0070C0"/>
              </a:solidFill>
            </a:endParaRPr>
          </a:p>
          <a:p>
            <a:pPr lvl="4" indent="-571500">
              <a:lnSpc>
                <a:spcPct val="150000"/>
              </a:lnSpc>
              <a:buFontTx/>
              <a:buChar char="-"/>
            </a:pPr>
            <a:r>
              <a:rPr lang="en-US" sz="4300" dirty="0" smtClean="0">
                <a:solidFill>
                  <a:srgbClr val="0070C0"/>
                </a:solidFill>
              </a:rPr>
              <a:t>3rd </a:t>
            </a:r>
            <a:r>
              <a:rPr lang="en-US" sz="4300" dirty="0">
                <a:solidFill>
                  <a:srgbClr val="0070C0"/>
                </a:solidFill>
              </a:rPr>
              <a:t>largest PBX / IP PBX manufacturer in </a:t>
            </a:r>
            <a:r>
              <a:rPr lang="en-US" sz="4300" dirty="0" smtClean="0">
                <a:solidFill>
                  <a:srgbClr val="0070C0"/>
                </a:solidFill>
              </a:rPr>
              <a:t>Europe</a:t>
            </a:r>
            <a:endParaRPr lang="en-US" sz="4300" dirty="0">
              <a:solidFill>
                <a:srgbClr val="0070C0"/>
              </a:solidFill>
            </a:endParaRPr>
          </a:p>
          <a:p>
            <a:pPr lvl="4" indent="-571500">
              <a:lnSpc>
                <a:spcPct val="150000"/>
              </a:lnSpc>
              <a:buFontTx/>
              <a:buChar char="-"/>
            </a:pPr>
            <a:r>
              <a:rPr lang="en-US" sz="4300" dirty="0" smtClean="0">
                <a:solidFill>
                  <a:srgbClr val="0070C0"/>
                </a:solidFill>
              </a:rPr>
              <a:t>2nd </a:t>
            </a:r>
            <a:r>
              <a:rPr lang="en-US" sz="4300" dirty="0">
                <a:solidFill>
                  <a:srgbClr val="0070C0"/>
                </a:solidFill>
              </a:rPr>
              <a:t>largest PBX / IP PBX brand in MEA </a:t>
            </a:r>
            <a:r>
              <a:rPr lang="en-US" sz="4300" dirty="0" smtClean="0">
                <a:solidFill>
                  <a:srgbClr val="0070C0"/>
                </a:solidFill>
              </a:rPr>
              <a:t>region</a:t>
            </a:r>
          </a:p>
          <a:p>
            <a:pPr lvl="4" indent="-571500">
              <a:lnSpc>
                <a:spcPct val="150000"/>
              </a:lnSpc>
              <a:buFontTx/>
              <a:buChar char="-"/>
            </a:pPr>
            <a:r>
              <a:rPr lang="en-US" sz="4300" dirty="0" smtClean="0">
                <a:solidFill>
                  <a:srgbClr val="0070C0"/>
                </a:solidFill>
              </a:rPr>
              <a:t>1st </a:t>
            </a:r>
            <a:r>
              <a:rPr lang="en-US" sz="4300" dirty="0">
                <a:solidFill>
                  <a:srgbClr val="0070C0"/>
                </a:solidFill>
              </a:rPr>
              <a:t>brand in TDM port shipments in MEA </a:t>
            </a:r>
            <a:r>
              <a:rPr lang="en-US" sz="4300" dirty="0" smtClean="0">
                <a:solidFill>
                  <a:srgbClr val="0070C0"/>
                </a:solidFill>
              </a:rPr>
              <a:t>region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VIFARM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, 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Icten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Inan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Project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Coordinator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, icten.inan@karel.com.tr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07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Proposal </a:t>
            </a:r>
            <a:r>
              <a:rPr lang="en-GB" sz="9200" b="1" dirty="0" smtClean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Introduction</a:t>
            </a:r>
            <a:endParaRPr lang="en-GB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5</a:t>
            </a:fld>
            <a:endParaRPr lang="en-GB" altLang="en-US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98912" y="3032970"/>
            <a:ext cx="19874208" cy="1001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Vertical Indoor</a:t>
            </a:r>
            <a:r>
              <a:rPr lang="en-US" sz="4300" b="1" dirty="0" smtClean="0">
                <a:solidFill>
                  <a:srgbClr val="0070C0"/>
                </a:solidFill>
              </a:rPr>
              <a:t> </a:t>
            </a:r>
            <a:r>
              <a:rPr lang="en-US" sz="4300" dirty="0" smtClean="0">
                <a:solidFill>
                  <a:srgbClr val="0070C0"/>
                </a:solidFill>
              </a:rPr>
              <a:t>and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Conventional</a:t>
            </a:r>
            <a:r>
              <a:rPr lang="en-US" sz="4300" b="1" dirty="0" smtClean="0">
                <a:solidFill>
                  <a:srgbClr val="0070C0"/>
                </a:solidFill>
              </a:rPr>
              <a:t> </a:t>
            </a:r>
            <a:r>
              <a:rPr lang="en-US" sz="4300" dirty="0" smtClean="0">
                <a:solidFill>
                  <a:srgbClr val="0070C0"/>
                </a:solidFill>
              </a:rPr>
              <a:t>Farms</a:t>
            </a:r>
          </a:p>
          <a:p>
            <a:pPr marL="571500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Analyze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plant</a:t>
            </a:r>
            <a:r>
              <a:rPr lang="en-US" sz="4300" b="1" dirty="0" smtClean="0">
                <a:solidFill>
                  <a:srgbClr val="0070C0"/>
                </a:solidFill>
              </a:rPr>
              <a:t>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growth</a:t>
            </a:r>
            <a:r>
              <a:rPr lang="en-US" sz="4300" b="1" dirty="0" smtClean="0">
                <a:solidFill>
                  <a:srgbClr val="0070C0"/>
                </a:solidFill>
              </a:rPr>
              <a:t> </a:t>
            </a:r>
          </a:p>
          <a:p>
            <a:pPr marL="1485900" lvl="2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LED intensity and spectrum</a:t>
            </a:r>
          </a:p>
          <a:p>
            <a:pPr marL="571500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Autonomous</a:t>
            </a:r>
            <a:r>
              <a:rPr lang="en-US" sz="4300" b="1" dirty="0" smtClean="0">
                <a:solidFill>
                  <a:srgbClr val="0070C0"/>
                </a:solidFill>
              </a:rPr>
              <a:t>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vehicles</a:t>
            </a:r>
            <a:r>
              <a:rPr lang="en-US" sz="4300" b="1" dirty="0" smtClean="0">
                <a:solidFill>
                  <a:srgbClr val="0070C0"/>
                </a:solidFill>
              </a:rPr>
              <a:t> </a:t>
            </a:r>
            <a:r>
              <a:rPr lang="en-US" sz="4300" dirty="0" smtClean="0">
                <a:solidFill>
                  <a:srgbClr val="0070C0"/>
                </a:solidFill>
              </a:rPr>
              <a:t>for farmers </a:t>
            </a:r>
          </a:p>
          <a:p>
            <a:pPr marL="1485900" lvl="2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conventional-</a:t>
            </a: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tractors</a:t>
            </a:r>
            <a:r>
              <a:rPr lang="en-US" sz="4300" dirty="0" smtClean="0">
                <a:solidFill>
                  <a:srgbClr val="0070C0"/>
                </a:solidFill>
              </a:rPr>
              <a:t>/indoor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robotics</a:t>
            </a:r>
          </a:p>
          <a:p>
            <a:pPr marL="571500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Computer</a:t>
            </a:r>
            <a:r>
              <a:rPr lang="en-US" sz="4300" b="1" dirty="0" smtClean="0">
                <a:solidFill>
                  <a:srgbClr val="0070C0"/>
                </a:solidFill>
              </a:rPr>
              <a:t>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vision</a:t>
            </a:r>
            <a:r>
              <a:rPr lang="en-US" sz="4300" b="1" dirty="0" smtClean="0">
                <a:solidFill>
                  <a:srgbClr val="0070C0"/>
                </a:solidFill>
              </a:rPr>
              <a:t> </a:t>
            </a:r>
            <a:r>
              <a:rPr lang="en-US" sz="4300" dirty="0" smtClean="0">
                <a:solidFill>
                  <a:srgbClr val="0070C0"/>
                </a:solidFill>
              </a:rPr>
              <a:t>for </a:t>
            </a:r>
            <a:r>
              <a:rPr lang="en-US" sz="4300" dirty="0">
                <a:solidFill>
                  <a:srgbClr val="0070C0"/>
                </a:solidFill>
              </a:rPr>
              <a:t>farmer</a:t>
            </a:r>
            <a:r>
              <a:rPr lang="en-US" sz="4300" dirty="0" smtClean="0">
                <a:solidFill>
                  <a:srgbClr val="0070C0"/>
                </a:solidFill>
              </a:rPr>
              <a:t> areas </a:t>
            </a:r>
          </a:p>
          <a:p>
            <a:pPr marL="1485900" lvl="2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dirty="0">
                <a:solidFill>
                  <a:srgbClr val="0070C0"/>
                </a:solidFill>
              </a:rPr>
              <a:t>Conventional-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Drones</a:t>
            </a:r>
            <a:r>
              <a:rPr lang="en-US" sz="4300" dirty="0">
                <a:solidFill>
                  <a:srgbClr val="0070C0"/>
                </a:solidFill>
              </a:rPr>
              <a:t>/Indoor-cameras</a:t>
            </a:r>
          </a:p>
          <a:p>
            <a:pPr marL="571500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IoT</a:t>
            </a:r>
            <a:r>
              <a:rPr lang="en-US" sz="4300" b="1" dirty="0" smtClean="0">
                <a:solidFill>
                  <a:srgbClr val="0070C0"/>
                </a:solidFill>
              </a:rPr>
              <a:t>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framework</a:t>
            </a:r>
            <a:r>
              <a:rPr lang="en-US" sz="4300" b="1" dirty="0" smtClean="0">
                <a:solidFill>
                  <a:srgbClr val="0070C0"/>
                </a:solidFill>
              </a:rPr>
              <a:t> </a:t>
            </a:r>
            <a:r>
              <a:rPr lang="en-US" sz="4300" dirty="0" smtClean="0">
                <a:solidFill>
                  <a:srgbClr val="0070C0"/>
                </a:solidFill>
              </a:rPr>
              <a:t>and visualization platform</a:t>
            </a:r>
          </a:p>
          <a:p>
            <a:pPr marL="571500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Plant types -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KPI</a:t>
            </a:r>
            <a:r>
              <a:rPr lang="en-US" sz="4300" b="1" dirty="0" smtClean="0">
                <a:solidFill>
                  <a:srgbClr val="0070C0"/>
                </a:solidFill>
              </a:rPr>
              <a:t> </a:t>
            </a:r>
            <a:r>
              <a:rPr lang="en-US" sz="4300" dirty="0" smtClean="0">
                <a:solidFill>
                  <a:srgbClr val="0070C0"/>
                </a:solidFill>
              </a:rPr>
              <a:t>definitions </a:t>
            </a:r>
          </a:p>
          <a:p>
            <a:pPr marL="571500" indent="-5715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Planting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scenarios</a:t>
            </a:r>
          </a:p>
        </p:txBody>
      </p:sp>
      <p:sp>
        <p:nvSpPr>
          <p:cNvPr id="8" name="Rectangle 7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VIFARM,  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Icten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Inan, Project Coordinator, icten.inan@karel.com.tr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23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Proposal </a:t>
            </a:r>
            <a:r>
              <a:rPr lang="en-GB" sz="9200" b="1" dirty="0" smtClean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Introduction</a:t>
            </a:r>
            <a:endParaRPr lang="en-GB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6</a:t>
            </a:fld>
            <a:endParaRPr lang="en-GB" altLang="en-US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406502" y="3055755"/>
            <a:ext cx="19874208" cy="5055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300" dirty="0" smtClean="0">
                <a:solidFill>
                  <a:srgbClr val="0070C0"/>
                </a:solidFill>
              </a:rPr>
              <a:t>Framework for </a:t>
            </a:r>
            <a:r>
              <a:rPr lang="en-GB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cloud-based</a:t>
            </a:r>
            <a:r>
              <a:rPr lang="en-GB" sz="4300" b="1" dirty="0" smtClean="0">
                <a:solidFill>
                  <a:srgbClr val="0070C0"/>
                </a:solidFill>
              </a:rPr>
              <a:t> </a:t>
            </a:r>
            <a:r>
              <a:rPr lang="en-GB" sz="4300" dirty="0" smtClean="0">
                <a:solidFill>
                  <a:srgbClr val="0070C0"/>
                </a:solidFill>
              </a:rPr>
              <a:t>management</a:t>
            </a:r>
            <a:r>
              <a:rPr lang="en-US" sz="4300" dirty="0" smtClean="0">
                <a:solidFill>
                  <a:srgbClr val="0070C0"/>
                </a:solidFill>
              </a:rPr>
              <a:t>,</a:t>
            </a:r>
            <a:r>
              <a:rPr lang="en-GB" sz="4300" dirty="0" smtClean="0">
                <a:solidFill>
                  <a:srgbClr val="0070C0"/>
                </a:solidFill>
              </a:rPr>
              <a:t> </a:t>
            </a:r>
          </a:p>
          <a:p>
            <a:pPr marL="1028700" lvl="1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300" dirty="0" smtClean="0">
                <a:solidFill>
                  <a:srgbClr val="0070C0"/>
                </a:solidFill>
              </a:rPr>
              <a:t>sensor </a:t>
            </a:r>
            <a:r>
              <a:rPr lang="en-GB" sz="4300" dirty="0">
                <a:solidFill>
                  <a:srgbClr val="0070C0"/>
                </a:solidFill>
              </a:rPr>
              <a:t>devices </a:t>
            </a:r>
            <a:endParaRPr lang="en-GB" sz="4300" dirty="0" smtClean="0">
              <a:solidFill>
                <a:srgbClr val="0070C0"/>
              </a:solidFill>
            </a:endParaRPr>
          </a:p>
          <a:p>
            <a:pPr marL="1028700" lvl="1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300" dirty="0" smtClean="0">
                <a:solidFill>
                  <a:srgbClr val="0070C0"/>
                </a:solidFill>
              </a:rPr>
              <a:t>cameras </a:t>
            </a:r>
          </a:p>
          <a:p>
            <a:pPr marL="1028700" lvl="1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300" dirty="0" smtClean="0">
                <a:solidFill>
                  <a:srgbClr val="0070C0"/>
                </a:solidFill>
              </a:rPr>
              <a:t>government </a:t>
            </a:r>
            <a:r>
              <a:rPr lang="en-GB" sz="4300" dirty="0">
                <a:solidFill>
                  <a:srgbClr val="0070C0"/>
                </a:solidFill>
              </a:rPr>
              <a:t>and private subsystems </a:t>
            </a:r>
            <a:r>
              <a:rPr lang="en-US" sz="4300" dirty="0">
                <a:solidFill>
                  <a:srgbClr val="0070C0"/>
                </a:solidFill>
              </a:rPr>
              <a:t>(</a:t>
            </a:r>
            <a:r>
              <a:rPr lang="en-GB" sz="4300" dirty="0" smtClean="0">
                <a:solidFill>
                  <a:srgbClr val="0070C0"/>
                </a:solidFill>
              </a:rPr>
              <a:t>grocery </a:t>
            </a:r>
            <a:r>
              <a:rPr lang="en-GB" sz="4300" dirty="0">
                <a:solidFill>
                  <a:srgbClr val="0070C0"/>
                </a:solidFill>
              </a:rPr>
              <a:t>stores and big market </a:t>
            </a:r>
            <a:r>
              <a:rPr lang="en-GB" sz="4300" dirty="0" smtClean="0">
                <a:solidFill>
                  <a:srgbClr val="0070C0"/>
                </a:solidFill>
              </a:rPr>
              <a:t>chains)</a:t>
            </a:r>
          </a:p>
          <a:p>
            <a:pPr marL="1028700" lvl="1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300" dirty="0" smtClean="0">
                <a:solidFill>
                  <a:srgbClr val="0070C0"/>
                </a:solidFill>
              </a:rPr>
              <a:t>Automated </a:t>
            </a:r>
            <a:r>
              <a:rPr lang="en-GB" sz="4300" dirty="0">
                <a:solidFill>
                  <a:srgbClr val="0070C0"/>
                </a:solidFill>
              </a:rPr>
              <a:t>Demand and Response (</a:t>
            </a:r>
            <a:r>
              <a:rPr lang="en-GB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ADR</a:t>
            </a:r>
            <a:r>
              <a:rPr lang="en-GB" sz="4300" dirty="0" smtClean="0">
                <a:solidFill>
                  <a:srgbClr val="0070C0"/>
                </a:solidFill>
              </a:rPr>
              <a:t>)</a:t>
            </a:r>
            <a:endParaRPr lang="en-US" sz="4300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VIFARM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, 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Icten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Inan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Project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Coordinator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, icten.inan@karel.com.tr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99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Proposal </a:t>
            </a:r>
            <a:r>
              <a:rPr lang="en-GB" sz="9200" b="1" dirty="0" smtClean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Introduction</a:t>
            </a:r>
            <a:endParaRPr lang="en-GB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7</a:t>
            </a:fld>
            <a:endParaRPr lang="en-GB" altLang="en-US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911267" y="2753262"/>
            <a:ext cx="10265095" cy="4351159"/>
            <a:chOff x="468000" y="791338"/>
            <a:chExt cx="8376258" cy="3850778"/>
          </a:xfrm>
        </p:grpSpPr>
        <p:pic>
          <p:nvPicPr>
            <p:cNvPr id="15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9859" y="791338"/>
              <a:ext cx="2205338" cy="1208367"/>
            </a:xfrm>
            <a:prstGeom prst="rect">
              <a:avLst/>
            </a:prstGeom>
          </p:spPr>
        </p:pic>
        <p:pic>
          <p:nvPicPr>
            <p:cNvPr id="16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0897" y="1126732"/>
              <a:ext cx="1152128" cy="882635"/>
            </a:xfrm>
            <a:prstGeom prst="rect">
              <a:avLst/>
            </a:prstGeom>
          </p:spPr>
        </p:pic>
        <p:pic>
          <p:nvPicPr>
            <p:cNvPr id="17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17858" y="3562116"/>
              <a:ext cx="626400" cy="540000"/>
            </a:xfrm>
            <a:prstGeom prst="rect">
              <a:avLst/>
            </a:prstGeom>
          </p:spPr>
        </p:pic>
        <p:pic>
          <p:nvPicPr>
            <p:cNvPr id="18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9083" y="4102116"/>
              <a:ext cx="476574" cy="540000"/>
            </a:xfrm>
            <a:prstGeom prst="rect">
              <a:avLst/>
            </a:prstGeom>
          </p:spPr>
        </p:pic>
        <p:pic>
          <p:nvPicPr>
            <p:cNvPr id="19" name="Picture 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2528" y="3765489"/>
              <a:ext cx="554769" cy="540000"/>
            </a:xfrm>
            <a:prstGeom prst="rect">
              <a:avLst/>
            </a:prstGeom>
          </p:spPr>
        </p:pic>
        <p:pic>
          <p:nvPicPr>
            <p:cNvPr id="20" name="Picture 2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290631">
              <a:off x="8068829" y="3124029"/>
              <a:ext cx="593000" cy="481685"/>
            </a:xfrm>
            <a:prstGeom prst="rect">
              <a:avLst/>
            </a:prstGeom>
          </p:spPr>
        </p:pic>
        <p:pic>
          <p:nvPicPr>
            <p:cNvPr id="21" name="Picture 4" descr="İlgili resim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6036" y="2488215"/>
              <a:ext cx="810120" cy="8101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3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793618">
              <a:off x="7381289" y="3227337"/>
              <a:ext cx="593000" cy="481685"/>
            </a:xfrm>
            <a:prstGeom prst="rect">
              <a:avLst/>
            </a:prstGeom>
          </p:spPr>
        </p:pic>
        <p:pic>
          <p:nvPicPr>
            <p:cNvPr id="23" name="Picture 37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851204">
              <a:off x="7820591" y="2029363"/>
              <a:ext cx="657696" cy="534236"/>
            </a:xfrm>
            <a:prstGeom prst="rect">
              <a:avLst/>
            </a:prstGeom>
          </p:spPr>
        </p:pic>
        <p:pic>
          <p:nvPicPr>
            <p:cNvPr id="24" name="Picture 34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453348">
              <a:off x="5906975" y="1010763"/>
              <a:ext cx="713704" cy="579731"/>
            </a:xfrm>
            <a:prstGeom prst="rect">
              <a:avLst/>
            </a:prstGeom>
          </p:spPr>
        </p:pic>
        <p:pic>
          <p:nvPicPr>
            <p:cNvPr id="25" name="Picture 35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873898" flipH="1" flipV="1">
              <a:off x="5892388" y="1496501"/>
              <a:ext cx="713704" cy="579731"/>
            </a:xfrm>
            <a:prstGeom prst="rect">
              <a:avLst/>
            </a:prstGeom>
          </p:spPr>
        </p:pic>
        <p:pic>
          <p:nvPicPr>
            <p:cNvPr id="26" name="Picture 3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851204" flipH="1" flipV="1">
              <a:off x="7344164" y="1967209"/>
              <a:ext cx="695996" cy="565347"/>
            </a:xfrm>
            <a:prstGeom prst="rect">
              <a:avLst/>
            </a:prstGeom>
          </p:spPr>
        </p:pic>
        <p:pic>
          <p:nvPicPr>
            <p:cNvPr id="27" name="Picture 4" descr="data analytics icon ile ilgili görsel sonucu">
              <a:hlinkClick r:id="rId15"/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sharpenSoften amount="100000"/>
                      </a14:imgEffect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  <a14:imgEffect>
                        <a14:brightnessContrast bright="-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7295" y="1254252"/>
              <a:ext cx="515607" cy="515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4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453138">
              <a:off x="4572108" y="1275035"/>
              <a:ext cx="460188" cy="1111766"/>
            </a:xfrm>
            <a:prstGeom prst="rect">
              <a:avLst/>
            </a:prstGeom>
          </p:spPr>
        </p:pic>
        <p:pic>
          <p:nvPicPr>
            <p:cNvPr id="29" name="Picture 32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519052">
              <a:off x="4906969" y="1627925"/>
              <a:ext cx="417810" cy="1301633"/>
            </a:xfrm>
            <a:prstGeom prst="rect">
              <a:avLst/>
            </a:prstGeom>
          </p:spPr>
        </p:pic>
        <p:grpSp>
          <p:nvGrpSpPr>
            <p:cNvPr id="30" name="Group 15"/>
            <p:cNvGrpSpPr/>
            <p:nvPr/>
          </p:nvGrpSpPr>
          <p:grpSpPr>
            <a:xfrm>
              <a:off x="468000" y="952346"/>
              <a:ext cx="4136840" cy="3353144"/>
              <a:chOff x="329962" y="321391"/>
              <a:chExt cx="4497336" cy="3662573"/>
            </a:xfrm>
          </p:grpSpPr>
          <p:pic>
            <p:nvPicPr>
              <p:cNvPr id="31" name="Picture 5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9962" y="836150"/>
                <a:ext cx="3898402" cy="3147814"/>
              </a:xfrm>
              <a:prstGeom prst="rect">
                <a:avLst/>
              </a:prstGeom>
            </p:spPr>
          </p:pic>
          <p:pic>
            <p:nvPicPr>
              <p:cNvPr id="32" name="Picture 10"/>
              <p:cNvPicPr>
                <a:picLocks noChangeAspect="1"/>
              </p:cNvPicPr>
              <p:nvPr/>
            </p:nvPicPr>
            <p:blipFill>
              <a:blip r:embed="rId21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04747" y="1552012"/>
                <a:ext cx="520958" cy="494285"/>
              </a:xfrm>
              <a:prstGeom prst="rect">
                <a:avLst/>
              </a:prstGeom>
            </p:spPr>
          </p:pic>
          <p:pic>
            <p:nvPicPr>
              <p:cNvPr id="33" name="Picture 11"/>
              <p:cNvPicPr>
                <a:picLocks noChangeAspect="1"/>
              </p:cNvPicPr>
              <p:nvPr/>
            </p:nvPicPr>
            <p:blipFill>
              <a:blip r:embed="rId22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03154" y="2190313"/>
                <a:ext cx="524144" cy="467034"/>
              </a:xfrm>
              <a:prstGeom prst="rect">
                <a:avLst/>
              </a:prstGeom>
            </p:spPr>
          </p:pic>
          <p:pic>
            <p:nvPicPr>
              <p:cNvPr id="34" name="Picture 12"/>
              <p:cNvPicPr>
                <a:picLocks noChangeAspect="1"/>
              </p:cNvPicPr>
              <p:nvPr/>
            </p:nvPicPr>
            <p:blipFill>
              <a:blip r:embed="rId23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48412" y="321391"/>
                <a:ext cx="678037" cy="472629"/>
              </a:xfrm>
              <a:prstGeom prst="rect">
                <a:avLst/>
              </a:prstGeom>
            </p:spPr>
          </p:pic>
          <p:pic>
            <p:nvPicPr>
              <p:cNvPr id="35" name="Picture 35" descr="D:\PROJECTs\TT\AKILLI SAHA\sunum\res\sensors\temp.png"/>
              <p:cNvPicPr>
                <a:picLocks noChangeAspect="1" noChangeArrowheads="1"/>
              </p:cNvPicPr>
              <p:nvPr/>
            </p:nvPicPr>
            <p:blipFill>
              <a:blip r:embed="rId24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9962" y="325930"/>
                <a:ext cx="463550" cy="463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" name="Picture 36" descr="D:\PROJECTs\TT\AKILLI SAHA\sunum\res\sensors\camera.png"/>
              <p:cNvPicPr>
                <a:picLocks noChangeAspect="1" noChangeArrowheads="1"/>
              </p:cNvPicPr>
              <p:nvPr/>
            </p:nvPicPr>
            <p:blipFill>
              <a:blip r:embed="rId25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31864" y="898559"/>
                <a:ext cx="466725" cy="466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" name="Picture 39" descr="https://d30y9cdsu7xlg0.cloudfront.net/png/690686-200.png"/>
              <p:cNvPicPr>
                <a:picLocks noChangeAspect="1" noChangeArrowheads="1"/>
              </p:cNvPicPr>
              <p:nvPr/>
            </p:nvPicPr>
            <p:blipFill>
              <a:blip r:embed="rId26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03848" y="350537"/>
                <a:ext cx="415925" cy="414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" name="Picture 41" descr="https://d30y9cdsu7xlg0.cloudfront.net/png/172-200.png"/>
              <p:cNvPicPr>
                <a:picLocks noChangeAspect="1" noChangeArrowheads="1"/>
              </p:cNvPicPr>
              <p:nvPr/>
            </p:nvPicPr>
            <p:blipFill>
              <a:blip r:embed="rId27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8034" y="373555"/>
                <a:ext cx="368300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" name="Picture 43" descr="https://d30y9cdsu7xlg0.cloudfront.net/png/6819-200.png"/>
              <p:cNvPicPr>
                <a:picLocks noChangeAspect="1" noChangeArrowheads="1"/>
              </p:cNvPicPr>
              <p:nvPr/>
            </p:nvPicPr>
            <p:blipFill>
              <a:blip r:embed="rId28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4120" y="354505"/>
                <a:ext cx="407987" cy="406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0" name="Picture 45" descr="https://d30y9cdsu7xlg0.cloudfront.net/png/200438-200.png"/>
              <p:cNvPicPr>
                <a:picLocks noChangeAspect="1" noChangeArrowheads="1"/>
              </p:cNvPicPr>
              <p:nvPr/>
            </p:nvPicPr>
            <p:blipFill>
              <a:blip r:embed="rId29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7784" y="337043"/>
                <a:ext cx="439738" cy="441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" name="Picture 49" descr="https://d30y9cdsu7xlg0.cloudfront.net/png/9649-200.png"/>
              <p:cNvPicPr>
                <a:picLocks noChangeAspect="1" noChangeArrowheads="1"/>
              </p:cNvPicPr>
              <p:nvPr/>
            </p:nvPicPr>
            <p:blipFill>
              <a:blip r:embed="rId30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89457" y="367999"/>
                <a:ext cx="379412" cy="379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2" name="Oval 41"/>
              <p:cNvSpPr/>
              <p:nvPr/>
            </p:nvSpPr>
            <p:spPr>
              <a:xfrm>
                <a:off x="3930069" y="2272776"/>
                <a:ext cx="304436" cy="50405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tr-TR" dirty="0" smtClean="0"/>
                  <a:t>       </a:t>
                </a:r>
                <a:endParaRPr lang="tr-TR" dirty="0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409518" y="2211710"/>
                <a:ext cx="383993" cy="50405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tr-TR" dirty="0" smtClean="0"/>
                  <a:t>       </a:t>
                </a:r>
                <a:endParaRPr lang="tr-TR" dirty="0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11751220" y="2753262"/>
            <a:ext cx="11551672" cy="9676873"/>
            <a:chOff x="1611109" y="771550"/>
            <a:chExt cx="6093239" cy="4230893"/>
          </a:xfrm>
        </p:grpSpPr>
        <p:sp>
          <p:nvSpPr>
            <p:cNvPr id="45" name="Rounded Rectangle 44"/>
            <p:cNvSpPr/>
            <p:nvPr/>
          </p:nvSpPr>
          <p:spPr>
            <a:xfrm>
              <a:off x="1611109" y="1491630"/>
              <a:ext cx="1907042" cy="41854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3200" dirty="0" smtClean="0"/>
                <a:t>AI</a:t>
              </a:r>
              <a:endParaRPr lang="tr-TR" sz="3200" dirty="0"/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1611109" y="2185339"/>
              <a:ext cx="1907042" cy="48479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3200" dirty="0" smtClean="0"/>
                <a:t>IoT Architecture</a:t>
              </a:r>
              <a:endParaRPr lang="tr-TR" sz="3200" dirty="0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1611109" y="2802939"/>
              <a:ext cx="2167093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3200" dirty="0" smtClean="0"/>
                <a:t>Autonomous</a:t>
              </a:r>
            </a:p>
            <a:p>
              <a:pPr algn="ctr"/>
              <a:r>
                <a:rPr lang="tr-TR" sz="3200" dirty="0" smtClean="0"/>
                <a:t>Vehicles/Robots</a:t>
              </a:r>
              <a:endParaRPr lang="tr-TR" sz="3200" dirty="0"/>
            </a:p>
          </p:txBody>
        </p:sp>
        <p:sp>
          <p:nvSpPr>
            <p:cNvPr id="48" name="Oval 47"/>
            <p:cNvSpPr/>
            <p:nvPr/>
          </p:nvSpPr>
          <p:spPr>
            <a:xfrm>
              <a:off x="5652120" y="1563638"/>
              <a:ext cx="1872208" cy="122413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2400" dirty="0" smtClean="0"/>
                <a:t>Vertical Indoor Farm</a:t>
              </a:r>
              <a:endParaRPr lang="tr-TR" sz="2400" dirty="0"/>
            </a:p>
          </p:txBody>
        </p:sp>
        <p:sp>
          <p:nvSpPr>
            <p:cNvPr id="49" name="Oval 48"/>
            <p:cNvSpPr/>
            <p:nvPr/>
          </p:nvSpPr>
          <p:spPr>
            <a:xfrm>
              <a:off x="5472100" y="3179440"/>
              <a:ext cx="2232248" cy="122413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2400" dirty="0" smtClean="0"/>
                <a:t>Conventional</a:t>
              </a:r>
            </a:p>
            <a:p>
              <a:pPr algn="ctr"/>
              <a:r>
                <a:rPr lang="tr-TR" sz="2400" dirty="0" smtClean="0"/>
                <a:t>Farm</a:t>
              </a:r>
              <a:endParaRPr lang="tr-TR" sz="2400" dirty="0"/>
            </a:p>
          </p:txBody>
        </p:sp>
        <p:cxnSp>
          <p:nvCxnSpPr>
            <p:cNvPr id="50" name="Straight Arrow Connector 49"/>
            <p:cNvCxnSpPr>
              <a:stCxn id="45" idx="3"/>
              <a:endCxn id="48" idx="1"/>
            </p:cNvCxnSpPr>
            <p:nvPr/>
          </p:nvCxnSpPr>
          <p:spPr>
            <a:xfrm>
              <a:off x="3518151" y="1700902"/>
              <a:ext cx="2408148" cy="42006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stCxn id="46" idx="3"/>
              <a:endCxn id="48" idx="2"/>
            </p:cNvCxnSpPr>
            <p:nvPr/>
          </p:nvCxnSpPr>
          <p:spPr>
            <a:xfrm flipV="1">
              <a:off x="3518151" y="2175706"/>
              <a:ext cx="2133969" cy="252029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46" idx="3"/>
            </p:cNvCxnSpPr>
            <p:nvPr/>
          </p:nvCxnSpPr>
          <p:spPr>
            <a:xfrm>
              <a:off x="3518151" y="2427735"/>
              <a:ext cx="2133969" cy="98852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47" idx="3"/>
              <a:endCxn id="49" idx="2"/>
            </p:cNvCxnSpPr>
            <p:nvPr/>
          </p:nvCxnSpPr>
          <p:spPr>
            <a:xfrm>
              <a:off x="3778202" y="3162979"/>
              <a:ext cx="1693898" cy="628529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>
              <a:stCxn id="45" idx="3"/>
            </p:cNvCxnSpPr>
            <p:nvPr/>
          </p:nvCxnSpPr>
          <p:spPr>
            <a:xfrm>
              <a:off x="3518151" y="1700902"/>
              <a:ext cx="2710033" cy="1590928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stCxn id="47" idx="3"/>
            </p:cNvCxnSpPr>
            <p:nvPr/>
          </p:nvCxnSpPr>
          <p:spPr>
            <a:xfrm flipV="1">
              <a:off x="3778202" y="1938843"/>
              <a:ext cx="2012241" cy="1224136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Cloud Callout 55"/>
            <p:cNvSpPr/>
            <p:nvPr/>
          </p:nvSpPr>
          <p:spPr>
            <a:xfrm>
              <a:off x="2812040" y="771550"/>
              <a:ext cx="3267892" cy="683102"/>
            </a:xfrm>
            <a:prstGeom prst="cloudCallout">
              <a:avLst>
                <a:gd name="adj1" fmla="val 6745"/>
                <a:gd name="adj2" fmla="val 76444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3600" dirty="0" smtClean="0">
                  <a:solidFill>
                    <a:srgbClr val="FF0000"/>
                  </a:solidFill>
                </a:rPr>
                <a:t>Coll</a:t>
              </a:r>
              <a:r>
                <a:rPr lang="en-US" sz="3600" dirty="0" smtClean="0">
                  <a:solidFill>
                    <a:srgbClr val="FF0000"/>
                  </a:solidFill>
                </a:rPr>
                <a:t>a</a:t>
              </a:r>
              <a:r>
                <a:rPr lang="tr-TR" sz="3600" dirty="0" smtClean="0">
                  <a:solidFill>
                    <a:srgbClr val="FF0000"/>
                  </a:solidFill>
                </a:rPr>
                <a:t>boration points</a:t>
              </a:r>
              <a:endParaRPr lang="tr-TR" sz="3600" dirty="0">
                <a:solidFill>
                  <a:srgbClr val="FF0000"/>
                </a:solidFill>
              </a:endParaRPr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1611109" y="3733700"/>
              <a:ext cx="1907042" cy="56408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3200" dirty="0" smtClean="0"/>
                <a:t>Monitoring</a:t>
              </a:r>
              <a:endParaRPr lang="tr-TR" sz="3200" dirty="0"/>
            </a:p>
          </p:txBody>
        </p:sp>
        <p:cxnSp>
          <p:nvCxnSpPr>
            <p:cNvPr id="58" name="Straight Arrow Connector 57"/>
            <p:cNvCxnSpPr>
              <a:stCxn id="57" idx="3"/>
              <a:endCxn id="49" idx="3"/>
            </p:cNvCxnSpPr>
            <p:nvPr/>
          </p:nvCxnSpPr>
          <p:spPr>
            <a:xfrm>
              <a:off x="3518151" y="4015742"/>
              <a:ext cx="2280855" cy="208564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>
              <a:endCxn id="48" idx="3"/>
            </p:cNvCxnSpPr>
            <p:nvPr/>
          </p:nvCxnSpPr>
          <p:spPr>
            <a:xfrm flipV="1">
              <a:off x="3419872" y="2608503"/>
              <a:ext cx="2506427" cy="196934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ounded Rectangle 74"/>
            <p:cNvSpPr/>
            <p:nvPr/>
          </p:nvSpPr>
          <p:spPr>
            <a:xfrm>
              <a:off x="1611109" y="4438360"/>
              <a:ext cx="1907042" cy="56408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/>
                <a:t>Use case provider</a:t>
              </a:r>
            </a:p>
          </p:txBody>
        </p:sp>
      </p:grpSp>
      <p:sp>
        <p:nvSpPr>
          <p:cNvPr id="63" name="Left Brace 62"/>
          <p:cNvSpPr/>
          <p:nvPr/>
        </p:nvSpPr>
        <p:spPr>
          <a:xfrm>
            <a:off x="10679832" y="4553744"/>
            <a:ext cx="971555" cy="7802079"/>
          </a:xfrm>
          <a:prstGeom prst="leftBrace">
            <a:avLst>
              <a:gd name="adj1" fmla="val 0"/>
              <a:gd name="adj2" fmla="val 50000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Cloud Callout 63"/>
          <p:cNvSpPr/>
          <p:nvPr/>
        </p:nvSpPr>
        <p:spPr>
          <a:xfrm>
            <a:off x="4090182" y="9721110"/>
            <a:ext cx="6195328" cy="1323985"/>
          </a:xfrm>
          <a:prstGeom prst="cloudCallout">
            <a:avLst>
              <a:gd name="adj1" fmla="val 53084"/>
              <a:gd name="adj2" fmla="val -151628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Looking for Partners</a:t>
            </a:r>
            <a:endParaRPr lang="tr-TR" sz="3600" dirty="0">
              <a:solidFill>
                <a:srgbClr val="FF000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VIFARM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, 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Icten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Inan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Project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Coordinator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, icten.inan@karel.com.tr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94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Proposal Introduction (2)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8</a:t>
            </a:fld>
            <a:endParaRPr lang="en-GB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470920" y="2753544"/>
            <a:ext cx="19946216" cy="10022969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300" b="1" dirty="0" smtClean="0">
                <a:solidFill>
                  <a:srgbClr val="0070C0"/>
                </a:solidFill>
              </a:rPr>
              <a:t>Outcome: </a:t>
            </a:r>
          </a:p>
          <a:p>
            <a:pPr marL="1485900" lvl="2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Monitor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light</a:t>
            </a:r>
            <a:r>
              <a:rPr lang="en-US" sz="4300" b="1" dirty="0" smtClean="0">
                <a:solidFill>
                  <a:srgbClr val="0070C0"/>
                </a:solidFill>
              </a:rPr>
              <a:t>,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water</a:t>
            </a:r>
            <a:r>
              <a:rPr lang="en-US" sz="4300" b="1" dirty="0" smtClean="0">
                <a:solidFill>
                  <a:srgbClr val="0070C0"/>
                </a:solidFill>
              </a:rPr>
              <a:t> </a:t>
            </a:r>
            <a:r>
              <a:rPr lang="en-US" sz="4300" dirty="0" smtClean="0">
                <a:solidFill>
                  <a:srgbClr val="0070C0"/>
                </a:solidFill>
              </a:rPr>
              <a:t>and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additives</a:t>
            </a:r>
          </a:p>
          <a:p>
            <a:pPr marL="1485900" lvl="2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Monitor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growth</a:t>
            </a:r>
            <a:r>
              <a:rPr lang="en-US" sz="4300" dirty="0" smtClean="0">
                <a:solidFill>
                  <a:srgbClr val="0070C0"/>
                </a:solidFill>
              </a:rPr>
              <a:t> of the plant from seed stage till </a:t>
            </a: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maturation</a:t>
            </a:r>
            <a:endParaRPr lang="en-US" sz="4300" dirty="0" smtClean="0">
              <a:solidFill>
                <a:srgbClr val="0070C0"/>
              </a:solidFill>
            </a:endParaRP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Sample installations. </a:t>
            </a:r>
          </a:p>
          <a:p>
            <a:pPr marL="1485900" lvl="2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tomato</a:t>
            </a:r>
            <a:r>
              <a:rPr lang="en-US" sz="4300" dirty="0" smtClean="0">
                <a:solidFill>
                  <a:srgbClr val="0070C0"/>
                </a:solidFill>
              </a:rPr>
              <a:t>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plant</a:t>
            </a:r>
            <a:r>
              <a:rPr lang="en-US" sz="4300" dirty="0" smtClean="0">
                <a:solidFill>
                  <a:srgbClr val="0070C0"/>
                </a:solidFill>
              </a:rPr>
              <a:t> in closed area </a:t>
            </a:r>
          </a:p>
          <a:p>
            <a:pPr marL="1485900" lvl="2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vineyard</a:t>
            </a:r>
            <a:endParaRPr lang="en-US" sz="4300" dirty="0" smtClean="0">
              <a:solidFill>
                <a:srgbClr val="0070C0"/>
              </a:solidFill>
            </a:endParaRP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Algorithms </a:t>
            </a: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Data visualization, monitoring the system</a:t>
            </a: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The light usage analysis (the flux and angle of light) </a:t>
            </a: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300" dirty="0" smtClean="0">
                <a:solidFill>
                  <a:srgbClr val="0070C0"/>
                </a:solidFill>
              </a:rPr>
              <a:t>Project duration: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28</a:t>
            </a:r>
            <a:r>
              <a:rPr lang="en-US" sz="4300" dirty="0" smtClean="0">
                <a:solidFill>
                  <a:srgbClr val="0070C0"/>
                </a:solidFill>
              </a:rPr>
              <a:t>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months</a:t>
            </a:r>
            <a:r>
              <a:rPr lang="en-US" sz="4300" dirty="0" smtClean="0">
                <a:solidFill>
                  <a:srgbClr val="0070C0"/>
                </a:solidFill>
              </a:rPr>
              <a:t> with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7</a:t>
            </a:r>
            <a:r>
              <a:rPr lang="en-US" sz="4300" dirty="0" smtClean="0">
                <a:solidFill>
                  <a:srgbClr val="0070C0"/>
                </a:solidFill>
              </a:rPr>
              <a:t>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work</a:t>
            </a:r>
            <a:r>
              <a:rPr lang="en-US" sz="4300" dirty="0" smtClean="0">
                <a:solidFill>
                  <a:srgbClr val="0070C0"/>
                </a:solidFill>
              </a:rPr>
              <a:t>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packages</a:t>
            </a:r>
            <a:r>
              <a:rPr lang="en-US" sz="4300" dirty="0" smtClean="0">
                <a:solidFill>
                  <a:srgbClr val="0070C0"/>
                </a:solidFill>
              </a:rPr>
              <a:t> </a:t>
            </a:r>
            <a:endParaRPr lang="tr-TR" sz="4300" dirty="0" smtClean="0">
              <a:solidFill>
                <a:srgbClr val="0070C0"/>
              </a:solidFill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VIFARM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, 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Icten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Inan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Project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Coordinator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, icten.inan@karel.com.tr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79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Partners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9</a:t>
            </a:fld>
            <a:endParaRPr lang="en-GB" altLang="en-US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496" y="269999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5" r="2224"/>
          <a:stretch/>
        </p:blipFill>
        <p:spPr>
          <a:xfrm>
            <a:off x="13714509" y="17240"/>
            <a:ext cx="10669491" cy="296956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54896" y="2465512"/>
            <a:ext cx="20234248" cy="9025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300" dirty="0">
                <a:solidFill>
                  <a:srgbClr val="0070C0"/>
                </a:solidFill>
              </a:rPr>
              <a:t>Partners in the project will produce </a:t>
            </a:r>
          </a:p>
          <a:p>
            <a:pPr marL="1943100" lvl="3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sensor</a:t>
            </a:r>
            <a:r>
              <a:rPr lang="en-US" sz="4300" dirty="0">
                <a:solidFill>
                  <a:srgbClr val="0070C0"/>
                </a:solidFill>
              </a:rPr>
              <a:t> equipment, </a:t>
            </a:r>
          </a:p>
          <a:p>
            <a:pPr marL="1943100" lvl="3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computer vision</a:t>
            </a:r>
            <a:r>
              <a:rPr lang="en-US" sz="4300" dirty="0">
                <a:solidFill>
                  <a:srgbClr val="0070C0"/>
                </a:solidFill>
              </a:rPr>
              <a:t> </a:t>
            </a:r>
          </a:p>
          <a:p>
            <a:pPr marL="1943100" lvl="3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artificial</a:t>
            </a:r>
            <a:r>
              <a:rPr lang="en-US" sz="4300" dirty="0">
                <a:solidFill>
                  <a:srgbClr val="0070C0"/>
                </a:solidFill>
              </a:rPr>
              <a:t> </a:t>
            </a:r>
            <a:r>
              <a:rPr lang="en-US" sz="4300" dirty="0" smtClean="0">
                <a:solidFill>
                  <a:srgbClr val="0070C0"/>
                </a:solidFill>
              </a:rPr>
              <a:t>intelligence</a:t>
            </a:r>
          </a:p>
          <a:p>
            <a:pPr marL="1943100" lvl="3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energy</a:t>
            </a:r>
            <a:r>
              <a:rPr lang="en-US" sz="4300" dirty="0">
                <a:solidFill>
                  <a:srgbClr val="0070C0"/>
                </a:solidFill>
              </a:rPr>
              <a:t>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efficiency</a:t>
            </a:r>
            <a:r>
              <a:rPr lang="en-US" sz="4300" dirty="0">
                <a:solidFill>
                  <a:srgbClr val="0070C0"/>
                </a:solidFill>
              </a:rPr>
              <a:t>, energy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harvesting</a:t>
            </a:r>
          </a:p>
          <a:p>
            <a:pPr marL="1943100" lvl="3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300" dirty="0">
                <a:solidFill>
                  <a:srgbClr val="0070C0"/>
                </a:solidFill>
              </a:rPr>
              <a:t>researches on effect of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light</a:t>
            </a:r>
            <a:r>
              <a:rPr lang="en-US" sz="4300" dirty="0">
                <a:solidFill>
                  <a:srgbClr val="0070C0"/>
                </a:solidFill>
              </a:rPr>
              <a:t> </a:t>
            </a:r>
            <a:endParaRPr lang="en-US" sz="4300" dirty="0" smtClean="0">
              <a:solidFill>
                <a:srgbClr val="0070C0"/>
              </a:solidFill>
            </a:endParaRP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941763" algn="l"/>
              </a:tabLst>
            </a:pPr>
            <a:r>
              <a:rPr lang="en-US" sz="4300" dirty="0" smtClean="0">
                <a:solidFill>
                  <a:srgbClr val="0070C0"/>
                </a:solidFill>
              </a:rPr>
              <a:t>Formerly contacted with partners from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Turkey</a:t>
            </a:r>
            <a:r>
              <a:rPr lang="en-US" sz="4300" dirty="0" smtClean="0">
                <a:solidFill>
                  <a:srgbClr val="0070C0"/>
                </a:solidFill>
              </a:rPr>
              <a:t>, </a:t>
            </a:r>
            <a:r>
              <a:rPr lang="en-US" sz="43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Spain</a:t>
            </a:r>
            <a:r>
              <a:rPr lang="en-US" sz="4300" dirty="0" smtClean="0">
                <a:solidFill>
                  <a:srgbClr val="0070C0"/>
                </a:solidFill>
              </a:rPr>
              <a:t>,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Finland</a:t>
            </a:r>
            <a:r>
              <a:rPr lang="en-US" sz="4300" dirty="0" smtClean="0">
                <a:solidFill>
                  <a:srgbClr val="0070C0"/>
                </a:solidFill>
              </a:rPr>
              <a:t>,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Portugal</a:t>
            </a:r>
            <a:r>
              <a:rPr lang="en-US" sz="4300" dirty="0" smtClean="0">
                <a:solidFill>
                  <a:srgbClr val="0070C0"/>
                </a:solidFill>
              </a:rPr>
              <a:t> and </a:t>
            </a:r>
            <a:r>
              <a:rPr lang="en-US" sz="43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Romania</a:t>
            </a:r>
          </a:p>
          <a:p>
            <a:pPr lvl="3" algn="just">
              <a:lnSpc>
                <a:spcPct val="150000"/>
              </a:lnSpc>
            </a:pPr>
            <a:endParaRPr lang="en-US" sz="4300" dirty="0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74776" y="12834664"/>
            <a:ext cx="20522280" cy="650723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www.celticnext.eu                                         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VIFARM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, 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Icten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Inan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Project </a:t>
            </a:r>
            <a:r>
              <a:rPr lang="tr-TR" sz="2800" dirty="0" err="1" smtClean="0">
                <a:solidFill>
                  <a:schemeClr val="accent1">
                    <a:lumMod val="75000"/>
                  </a:schemeClr>
                </a:solidFill>
              </a:rPr>
              <a:t>Coordinator</a:t>
            </a:r>
            <a:r>
              <a:rPr lang="tr-TR" sz="2800" dirty="0" smtClean="0">
                <a:solidFill>
                  <a:schemeClr val="accent1">
                    <a:lumMod val="75000"/>
                  </a:schemeClr>
                </a:solidFill>
              </a:rPr>
              <a:t>, icten.inan@karel.com.tr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33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panish Chair Eureka 2016 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panish Chair Eureka 2016 interno" id="{BA4051FA-B5A8-8041-902C-54A3E0A35E45}" vid="{A453499C-19AA-F249-A308-67522C95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427</Words>
  <Characters>0</Characters>
  <Application>Microsoft Office PowerPoint</Application>
  <PresentationFormat>Custom</PresentationFormat>
  <Lines>0</Lines>
  <Paragraphs>114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1_Spanish Chair Eureka 2016 interno</vt:lpstr>
      <vt:lpstr>Office Theme</vt:lpstr>
      <vt:lpstr>PowerPoint Presentation</vt:lpstr>
      <vt:lpstr>Teaser</vt:lpstr>
      <vt:lpstr>Teaser</vt:lpstr>
      <vt:lpstr>Organisation Profile</vt:lpstr>
      <vt:lpstr>Proposal Introduction</vt:lpstr>
      <vt:lpstr>Proposal Introduction</vt:lpstr>
      <vt:lpstr>Proposal Introduction</vt:lpstr>
      <vt:lpstr>Proposal Introduction (2)</vt:lpstr>
      <vt:lpstr>Partners</vt:lpstr>
      <vt:lpstr>Contact Info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conference@thesai.org</dc:creator>
  <cp:lastModifiedBy>Christiane Reinsch</cp:lastModifiedBy>
  <cp:revision>308</cp:revision>
  <dcterms:modified xsi:type="dcterms:W3CDTF">2019-09-23T13:08:22Z</dcterms:modified>
</cp:coreProperties>
</file>