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  <p:sldMasterId id="2147483840" r:id="rId3"/>
  </p:sldMasterIdLst>
  <p:notesMasterIdLst>
    <p:notesMasterId r:id="rId21"/>
  </p:notesMasterIdLst>
  <p:sldIdLst>
    <p:sldId id="340" r:id="rId4"/>
    <p:sldId id="374" r:id="rId5"/>
    <p:sldId id="378" r:id="rId6"/>
    <p:sldId id="377" r:id="rId7"/>
    <p:sldId id="345" r:id="rId8"/>
    <p:sldId id="363" r:id="rId9"/>
    <p:sldId id="346" r:id="rId10"/>
    <p:sldId id="347" r:id="rId11"/>
    <p:sldId id="348" r:id="rId12"/>
    <p:sldId id="349" r:id="rId13"/>
    <p:sldId id="350" r:id="rId14"/>
    <p:sldId id="351" r:id="rId15"/>
    <p:sldId id="370" r:id="rId16"/>
    <p:sldId id="371" r:id="rId17"/>
    <p:sldId id="376" r:id="rId18"/>
    <p:sldId id="356" r:id="rId19"/>
    <p:sldId id="372" r:id="rId20"/>
  </p:sldIdLst>
  <p:sldSz cx="24384000" cy="13716000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er Herrmann" initials="P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908"/>
    <a:srgbClr val="3399FF"/>
    <a:srgbClr val="0099FF"/>
    <a:srgbClr val="336600"/>
    <a:srgbClr val="663300"/>
    <a:srgbClr val="996633"/>
    <a:srgbClr val="D60093"/>
    <a:srgbClr val="9E2286"/>
    <a:srgbClr val="D0DFFC"/>
    <a:srgbClr val="52B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252" y="-72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8C199-60EB-4919-9D02-E23353818F4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172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8C199-60EB-4919-9D02-E23353818F4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088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8C199-60EB-4919-9D02-E23353818F4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088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8C199-60EB-4919-9D02-E23353818F4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088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2BBE81-B560-40B6-B0AD-5D63C1BB6279}" type="slidenum">
              <a:rPr lang="en-GB"/>
              <a:pPr/>
              <a:t>5</a:t>
            </a:fld>
            <a:endParaRPr lang="en-GB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2BBE81-B560-40B6-B0AD-5D63C1BB6279}" type="slidenum">
              <a:rPr lang="en-GB"/>
              <a:pPr/>
              <a:t>6</a:t>
            </a:fld>
            <a:endParaRPr lang="en-GB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2BBE81-B560-40B6-B0AD-5D63C1BB6279}" type="slidenum">
              <a:rPr lang="en-GB"/>
              <a:pPr/>
              <a:t>7</a:t>
            </a:fld>
            <a:endParaRPr lang="en-GB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2BBE81-B560-40B6-B0AD-5D63C1BB6279}" type="slidenum">
              <a:rPr lang="en-GB"/>
              <a:pPr/>
              <a:t>8</a:t>
            </a:fld>
            <a:endParaRPr lang="en-GB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2BBE81-B560-40B6-B0AD-5D63C1BB6279}" type="slidenum">
              <a:rPr lang="en-GB"/>
              <a:pPr/>
              <a:t>9</a:t>
            </a:fld>
            <a:endParaRPr lang="en-GB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5C4C30-3AEA-45C5-8179-4FAEC7A75DA8}" type="slidenum">
              <a:rPr lang="en-GB"/>
              <a:pPr/>
              <a:t>10</a:t>
            </a:fld>
            <a:endParaRPr lang="en-GB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2BBE81-B560-40B6-B0AD-5D63C1BB6279}" type="slidenum">
              <a:rPr lang="en-GB"/>
              <a:pPr/>
              <a:t>11</a:t>
            </a:fld>
            <a:endParaRPr lang="en-GB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158067"/>
            <a:ext cx="22707600" cy="8974667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52121" y="12664391"/>
            <a:ext cx="1970627" cy="3282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43833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2100" dirty="0" smtClean="0">
                <a:solidFill>
                  <a:srgbClr val="FF7900"/>
                </a:solidFill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lang="fr-FR" sz="2100" dirty="0">
              <a:solidFill>
                <a:srgbClr val="FF7900"/>
              </a:solidFill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83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3" y="715437"/>
            <a:ext cx="12875995" cy="6138331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147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15468600" y="711203"/>
            <a:ext cx="8077200" cy="907626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28500" y="7211051"/>
            <a:ext cx="12883160" cy="257641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482588" indent="-482588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1084773" indent="-508787" algn="l">
              <a:spcBef>
                <a:spcPts val="89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1583960" indent="-460788" algn="l">
              <a:spcBef>
                <a:spcPts val="6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2131147" indent="-508787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6095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15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34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53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836095" y="11290303"/>
            <a:ext cx="1634067" cy="1634067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2438339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48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2438339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48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2438339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48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2438339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48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2438339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48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2438339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48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2438339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48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2438339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4800">
                <a:latin typeface="Helvetica 75 Bold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767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2" y="715433"/>
            <a:ext cx="22707597" cy="11417299"/>
          </a:xfrm>
        </p:spPr>
        <p:txBody>
          <a:bodyPr/>
          <a:lstStyle>
            <a:lvl1pPr>
              <a:spcBef>
                <a:spcPts val="0"/>
              </a:spcBef>
              <a:defRPr sz="8000"/>
            </a:lvl1pPr>
            <a:lvl2pPr marL="956709" indent="-956709">
              <a:spcBef>
                <a:spcPts val="0"/>
              </a:spcBef>
              <a:buClrTx/>
              <a:buSzPct val="100000"/>
              <a:buFont typeface="+mj-lt"/>
              <a:buAutoNum type="arabicPeriod"/>
              <a:defRPr sz="80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652121" y="12664391"/>
            <a:ext cx="1970627" cy="3282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43833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2100" dirty="0" smtClean="0">
                <a:solidFill>
                  <a:srgbClr val="FF7900"/>
                </a:solidFill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lang="fr-FR" sz="2100" dirty="0">
              <a:solidFill>
                <a:srgbClr val="FF7900"/>
              </a:solidFill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454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36719" y="715433"/>
            <a:ext cx="16258237" cy="11417299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14700" baseline="0"/>
            </a:lvl1pPr>
            <a:lvl2pPr>
              <a:lnSpc>
                <a:spcPct val="85000"/>
              </a:lnSpc>
              <a:spcBef>
                <a:spcPts val="0"/>
              </a:spcBef>
              <a:defRPr sz="14700"/>
            </a:lvl2pPr>
            <a:lvl3pPr>
              <a:defRPr sz="14700"/>
            </a:lvl3pPr>
            <a:lvl4pPr>
              <a:defRPr sz="14700"/>
            </a:lvl4pPr>
            <a:lvl5pPr>
              <a:defRPr sz="147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652121" y="12664391"/>
            <a:ext cx="1970627" cy="3282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43833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2100" dirty="0" smtClean="0">
                <a:solidFill>
                  <a:srgbClr val="FF7900"/>
                </a:solidFill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lang="fr-FR" sz="2100" dirty="0">
              <a:solidFill>
                <a:srgbClr val="FF7900"/>
              </a:solidFill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037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3" y="3158068"/>
            <a:ext cx="10578480" cy="8974664"/>
          </a:xfrm>
        </p:spPr>
        <p:txBody>
          <a:bodyPr>
            <a:normAutofit/>
          </a:bodyPr>
          <a:lstStyle>
            <a:lvl1pPr>
              <a:defRPr sz="3700" baseline="0"/>
            </a:lvl1pPr>
            <a:lvl2pPr>
              <a:defRPr sz="3700" baseline="0">
                <a:solidFill>
                  <a:schemeClr val="tx1"/>
                </a:solidFill>
              </a:defRPr>
            </a:lvl2pPr>
            <a:lvl3pPr>
              <a:defRPr sz="3700" baseline="0">
                <a:solidFill>
                  <a:schemeClr val="tx1"/>
                </a:solidFill>
              </a:defRPr>
            </a:lvl3pPr>
            <a:lvl4pPr>
              <a:defRPr sz="3700" baseline="0">
                <a:solidFill>
                  <a:schemeClr val="tx1"/>
                </a:solidFill>
              </a:defRPr>
            </a:lvl4pPr>
            <a:lvl5pPr>
              <a:defRPr sz="3700" baseline="0">
                <a:solidFill>
                  <a:schemeClr val="tx1"/>
                </a:solidFill>
              </a:defRPr>
            </a:lvl5pPr>
            <a:lvl6pPr>
              <a:defRPr sz="37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2972787" y="3156528"/>
            <a:ext cx="10573013" cy="8971781"/>
          </a:xfrm>
        </p:spPr>
        <p:txBody>
          <a:bodyPr>
            <a:normAutofit/>
          </a:bodyPr>
          <a:lstStyle>
            <a:lvl1pPr>
              <a:defRPr sz="3700"/>
            </a:lvl1pPr>
            <a:lvl2pPr>
              <a:defRPr sz="3700">
                <a:solidFill>
                  <a:schemeClr val="tx1"/>
                </a:solidFill>
              </a:defRPr>
            </a:lvl2pPr>
            <a:lvl3pPr>
              <a:defRPr sz="3700">
                <a:solidFill>
                  <a:schemeClr val="tx1"/>
                </a:solidFill>
              </a:defRPr>
            </a:lvl3pPr>
            <a:lvl4pPr>
              <a:defRPr sz="3700">
                <a:solidFill>
                  <a:schemeClr val="tx1"/>
                </a:solidFill>
              </a:defRPr>
            </a:lvl4pPr>
            <a:lvl5pPr>
              <a:defRPr sz="3700">
                <a:solidFill>
                  <a:schemeClr val="tx1"/>
                </a:solidFill>
              </a:defRPr>
            </a:lvl5pPr>
            <a:lvl6pPr>
              <a:defRPr sz="37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652121" y="12664391"/>
            <a:ext cx="1970627" cy="3282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43833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2100" dirty="0" smtClean="0">
                <a:solidFill>
                  <a:srgbClr val="FF7900"/>
                </a:solidFill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lang="fr-FR" sz="2100" dirty="0">
              <a:solidFill>
                <a:srgbClr val="FF7900"/>
              </a:solidFill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298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652121" y="12664391"/>
            <a:ext cx="1970627" cy="3282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43833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2100" dirty="0" smtClean="0">
                <a:solidFill>
                  <a:srgbClr val="FF7900"/>
                </a:solidFill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lang="fr-FR" sz="2100" dirty="0">
              <a:solidFill>
                <a:srgbClr val="FF7900"/>
              </a:solidFill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565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24384000" cy="137160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83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652121" y="12664391"/>
            <a:ext cx="1970627" cy="3282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43833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2100" dirty="0" smtClean="0">
                <a:solidFill>
                  <a:srgbClr val="FF7900"/>
                </a:solidFill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lang="fr-FR" sz="2100" dirty="0">
              <a:solidFill>
                <a:srgbClr val="FF7900"/>
              </a:solidFill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847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13318"/>
            <a:ext cx="22707600" cy="19833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158067"/>
            <a:ext cx="22707600" cy="89746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838200" y="12094628"/>
            <a:ext cx="733360" cy="893229"/>
          </a:xfrm>
          <a:prstGeom prst="rect">
            <a:avLst/>
          </a:prstGeom>
        </p:spPr>
        <p:txBody>
          <a:bodyPr wrap="square" lIns="19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438339">
              <a:lnSpc>
                <a:spcPct val="85000"/>
              </a:lnSpc>
              <a:spcAft>
                <a:spcPts val="3200"/>
              </a:spcAft>
              <a:buClr>
                <a:srgbClr val="FFFFFF"/>
              </a:buClr>
              <a:defRPr/>
            </a:pPr>
            <a:fld id="{8702007A-2642-4DC4-A457-FD791426C840}" type="slidenum">
              <a:rPr sz="2100">
                <a:solidFill>
                  <a:srgbClr val="000000"/>
                </a:solidFill>
                <a:latin typeface="Helvetica 75 Bold" panose="020B0804020202020204" pitchFamily="34" charset="0"/>
              </a:rPr>
              <a:pPr defTabSz="2438339">
                <a:lnSpc>
                  <a:spcPct val="85000"/>
                </a:lnSpc>
                <a:spcAft>
                  <a:spcPts val="3200"/>
                </a:spcAft>
                <a:buClr>
                  <a:srgbClr val="FFFFFF"/>
                </a:buClr>
                <a:defRPr/>
              </a:pPr>
              <a:t>‹N°›</a:t>
            </a:fld>
            <a:endParaRPr sz="210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92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2438339" rtl="0" eaLnBrk="1" latinLnBrk="0" hangingPunct="1">
        <a:lnSpc>
          <a:spcPct val="90000"/>
        </a:lnSpc>
        <a:spcBef>
          <a:spcPct val="0"/>
        </a:spcBef>
        <a:buNone/>
        <a:defRPr sz="5300" kern="1200" spc="-53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2438339" rtl="0" eaLnBrk="1" latinLnBrk="0" hangingPunct="1">
        <a:lnSpc>
          <a:spcPct val="90000"/>
        </a:lnSpc>
        <a:spcBef>
          <a:spcPts val="1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3700" kern="1200" spc="-53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2438339" rtl="0" eaLnBrk="1" latinLnBrk="0" hangingPunct="1">
        <a:lnSpc>
          <a:spcPct val="90000"/>
        </a:lnSpc>
        <a:spcBef>
          <a:spcPts val="1600"/>
        </a:spcBef>
        <a:buClr>
          <a:schemeClr val="bg1"/>
        </a:buClr>
        <a:buSzPct val="25000"/>
        <a:buFont typeface="Calibri" panose="020F0502020204030204" pitchFamily="34" charset="0"/>
        <a:buNone/>
        <a:defRPr sz="3700" kern="1200" spc="-53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482588" indent="-482588" algn="l" defTabSz="2438339" rtl="0" eaLnBrk="1" latinLnBrk="0" hangingPunct="1">
        <a:lnSpc>
          <a:spcPct val="90000"/>
        </a:lnSpc>
        <a:spcBef>
          <a:spcPts val="1600"/>
        </a:spcBef>
        <a:buClr>
          <a:schemeClr val="bg2"/>
        </a:buClr>
        <a:buFont typeface="Wingdings" panose="05000000000000000000" pitchFamily="2" charset="2"/>
        <a:buChar char="§"/>
        <a:defRPr sz="3700" kern="1200" spc="-53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1087941" indent="-507987" algn="l" defTabSz="2438339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3700" kern="1200" spc="-53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1587462" indent="-461423" algn="l" defTabSz="2438339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3700" kern="1200" spc="-53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2133547" indent="-507987" algn="l" defTabSz="243833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7924602" indent="-609585" algn="l" defTabSz="2438339" rtl="0" eaLnBrk="1" latinLnBrk="0" hangingPunct="1">
        <a:spcBef>
          <a:spcPct val="20000"/>
        </a:spcBef>
        <a:buFont typeface="Arial" panose="020B060402020202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771" indent="-609585" algn="l" defTabSz="2438339" rtl="0" eaLnBrk="1" latinLnBrk="0" hangingPunct="1">
        <a:spcBef>
          <a:spcPct val="20000"/>
        </a:spcBef>
        <a:buFont typeface="Arial" panose="020B060402020202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8pPr>
      <a:lvl9pPr marL="10362941" indent="-609585" algn="l" defTabSz="2438339" rtl="0" eaLnBrk="1" latinLnBrk="0" hangingPunct="1">
        <a:spcBef>
          <a:spcPct val="20000"/>
        </a:spcBef>
        <a:buFont typeface="Arial" panose="020B060402020202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33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9170" algn="l" defTabSz="243833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8339" algn="l" defTabSz="243833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509" algn="l" defTabSz="243833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678" algn="l" defTabSz="243833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5848" algn="l" defTabSz="243833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5017" algn="l" defTabSz="243833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4187" algn="l" defTabSz="243833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3356" algn="l" defTabSz="243833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lticnext.eu/running-project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hyperlink" Target="https://www.celticnext.eu/call-information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lticnext.eu/newsletter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hyperlink" Target="https://www.celticnext.eu/news-subscription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hyperlink" Target="https://www.linkedin.com/groups/12181580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3.jpg"/><Relationship Id="rId4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emf"/><Relationship Id="rId4" Type="http://schemas.openxmlformats.org/officeDocument/2006/relationships/hyperlink" Target="https://www.celticnext.eu/celtic-next-scope-and-research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g"/><Relationship Id="rId4" Type="http://schemas.openxmlformats.org/officeDocument/2006/relationships/hyperlink" Target="https://www.celticnext.eu/call-informatio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hyperlink" Target="https://www.celticplus.eu/public-authorities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g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/>
          </p:cNvSpPr>
          <p:nvPr/>
        </p:nvSpPr>
        <p:spPr bwMode="auto">
          <a:xfrm>
            <a:off x="73570" y="11030981"/>
            <a:ext cx="2438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en-US" sz="5400" b="1" dirty="0">
              <a:solidFill>
                <a:srgbClr val="3C3C3C"/>
              </a:solidFill>
              <a:latin typeface="Century Gothic" panose="020B0502020202020204" pitchFamily="34" charset="0"/>
              <a:ea typeface="Aleo" panose="020F0502020204030203" pitchFamily="34" charset="0"/>
              <a:cs typeface="Aleo" panose="020F0502020204030203" pitchFamily="34" charset="0"/>
              <a:sym typeface="Aleo" panose="020F050202020403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000" y="194485"/>
            <a:ext cx="2937576" cy="350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839366" y="1238945"/>
            <a:ext cx="24026042" cy="381885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217686" tIns="108843" rIns="217686" bIns="108843" rtlCol="0" anchor="ctr">
            <a:noAutofit/>
          </a:bodyPr>
          <a:lstStyle>
            <a:lvl1pPr algn="ctr" defTabSz="2176857" rtl="0" eaLnBrk="1" latinLnBrk="0" hangingPunct="1">
              <a:spcBef>
                <a:spcPct val="0"/>
              </a:spcBef>
              <a:buNone/>
              <a:defRPr sz="10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96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How to </a:t>
            </a:r>
            <a:r>
              <a:rPr lang="en-US" sz="96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prepare a </a:t>
            </a:r>
          </a:p>
          <a:p>
            <a:pPr fontAlgn="auto">
              <a:spcAft>
                <a:spcPts val="0"/>
              </a:spcAft>
            </a:pPr>
            <a:r>
              <a:rPr lang="en-US" sz="96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successful</a:t>
            </a:r>
            <a:endParaRPr lang="en-US" sz="9600" b="1" dirty="0" smtClean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96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CELTIC </a:t>
            </a:r>
            <a:r>
              <a:rPr lang="en-US" sz="96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proposal</a:t>
            </a:r>
            <a:endParaRPr lang="en-GB" sz="9600" dirty="0" smtClean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96623" y="7152997"/>
            <a:ext cx="1282011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Aft>
                <a:spcPts val="0"/>
              </a:spcAft>
            </a:pPr>
            <a:r>
              <a:rPr lang="en-GB" sz="6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CELTIC Proposers Day in Istanbul,</a:t>
            </a:r>
          </a:p>
          <a:p>
            <a:pPr algn="ctr" fontAlgn="auto">
              <a:spcAft>
                <a:spcPts val="0"/>
              </a:spcAft>
            </a:pPr>
            <a:r>
              <a:rPr lang="en-GB" sz="6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</a:t>
            </a:r>
            <a:r>
              <a:rPr lang="en-GB" sz="6000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GB" sz="6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of September 2019</a:t>
            </a:r>
            <a:endParaRPr lang="en-GB" sz="6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 fontAlgn="auto">
              <a:spcAft>
                <a:spcPts val="0"/>
              </a:spcAft>
            </a:pPr>
            <a:endParaRPr lang="de-DE" sz="6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 fontAlgn="auto">
              <a:spcAft>
                <a:spcPts val="0"/>
              </a:spcAft>
            </a:pPr>
            <a:r>
              <a:rPr lang="de-DE" sz="6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</a:t>
            </a:r>
            <a:r>
              <a:rPr lang="de-DE" sz="6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aria Barros</a:t>
            </a:r>
            <a:endParaRPr lang="en-GB" sz="6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 fontAlgn="auto">
              <a:spcAft>
                <a:spcPts val="0"/>
              </a:spcAft>
            </a:pPr>
            <a:r>
              <a:rPr lang="en-GB" sz="6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CELTIC programme coordinator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0" t="20214" b="21697"/>
          <a:stretch/>
        </p:blipFill>
        <p:spPr>
          <a:xfrm>
            <a:off x="94656" y="17240"/>
            <a:ext cx="4576292" cy="28575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816736" y="12402616"/>
            <a:ext cx="5116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www.celticnext.eu</a:t>
            </a:r>
            <a:r>
              <a:rPr lang="en-GB" sz="1600" dirty="0" smtClean="0"/>
              <a:t> 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29277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30760" y="-54768"/>
            <a:ext cx="20726400" cy="2286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 anchor="ctr"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de-DE" sz="9200" b="1" dirty="0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Next </a:t>
            </a:r>
            <a:r>
              <a:rPr lang="de-DE" sz="9200" b="1" dirty="0" err="1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rPr>
              <a:t>Steps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1630827" y="2521296"/>
            <a:ext cx="14977664" cy="11194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800" b="1" dirty="0" smtClean="0">
                <a:solidFill>
                  <a:srgbClr val="0070C0"/>
                </a:solidFill>
              </a:rPr>
              <a:t>Starting and running a CELTIC project</a:t>
            </a:r>
            <a:endParaRPr lang="en-GB" sz="48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4800" b="1" dirty="0">
              <a:solidFill>
                <a:srgbClr val="0070C0"/>
              </a:solidFill>
            </a:endParaRPr>
          </a:p>
          <a:p>
            <a:pPr>
              <a:spcBef>
                <a:spcPts val="476"/>
              </a:spcBef>
            </a:pPr>
            <a:r>
              <a:rPr lang="en-GB" sz="4800" dirty="0">
                <a:solidFill>
                  <a:srgbClr val="0070C0"/>
                </a:solidFill>
              </a:rPr>
              <a:t>In EUREKA projects the funding is granted by ministries of the participating countries.</a:t>
            </a:r>
          </a:p>
          <a:p>
            <a:pPr>
              <a:spcBef>
                <a:spcPts val="476"/>
              </a:spcBef>
            </a:pPr>
            <a:endParaRPr lang="en-GB" sz="4800" dirty="0">
              <a:solidFill>
                <a:srgbClr val="0070C0"/>
              </a:solidFill>
            </a:endParaRPr>
          </a:p>
          <a:p>
            <a:pPr>
              <a:spcBef>
                <a:spcPts val="476"/>
              </a:spcBef>
            </a:pPr>
            <a:r>
              <a:rPr lang="en-GB" sz="4800" dirty="0">
                <a:solidFill>
                  <a:srgbClr val="0070C0"/>
                </a:solidFill>
              </a:rPr>
              <a:t>Projects usually start when mandatory partners have green light for funding</a:t>
            </a:r>
            <a:r>
              <a:rPr lang="en-GB" sz="4800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spcBef>
                <a:spcPts val="476"/>
              </a:spcBef>
              <a:buNone/>
            </a:pPr>
            <a:r>
              <a:rPr lang="en-GB" sz="4800" kern="0" dirty="0" smtClean="0">
                <a:solidFill>
                  <a:srgbClr val="0070C0"/>
                </a:solidFill>
              </a:rPr>
              <a:t> </a:t>
            </a:r>
            <a:endParaRPr lang="en-GB" sz="4800" kern="0" dirty="0">
              <a:solidFill>
                <a:srgbClr val="0070C0"/>
              </a:solidFill>
            </a:endParaRPr>
          </a:p>
          <a:p>
            <a:pPr>
              <a:spcBef>
                <a:spcPts val="476"/>
              </a:spcBef>
            </a:pPr>
            <a:r>
              <a:rPr lang="en-GB" sz="4800" kern="0" dirty="0">
                <a:solidFill>
                  <a:srgbClr val="0070C0"/>
                </a:solidFill>
              </a:rPr>
              <a:t>In the last years a success rate for running </a:t>
            </a:r>
            <a:r>
              <a:rPr lang="en-GB" sz="4800" kern="0" dirty="0" smtClean="0">
                <a:solidFill>
                  <a:srgbClr val="0070C0"/>
                </a:solidFill>
              </a:rPr>
              <a:t>projects of more than 50 </a:t>
            </a:r>
            <a:r>
              <a:rPr lang="en-GB" sz="4800" kern="0" dirty="0">
                <a:solidFill>
                  <a:srgbClr val="0070C0"/>
                </a:solidFill>
              </a:rPr>
              <a:t>% has been achieved</a:t>
            </a:r>
            <a:r>
              <a:rPr lang="en-GB" sz="4800" kern="0" dirty="0" smtClean="0">
                <a:solidFill>
                  <a:srgbClr val="0070C0"/>
                </a:solidFill>
              </a:rPr>
              <a:t>.</a:t>
            </a:r>
          </a:p>
          <a:p>
            <a:pPr>
              <a:spcBef>
                <a:spcPts val="476"/>
              </a:spcBef>
            </a:pPr>
            <a:endParaRPr lang="de-DE" sz="4800" kern="0" dirty="0">
              <a:solidFill>
                <a:srgbClr val="0070C0"/>
              </a:solidFill>
            </a:endParaRPr>
          </a:p>
          <a:p>
            <a:pPr>
              <a:spcBef>
                <a:spcPts val="476"/>
              </a:spcBef>
            </a:pPr>
            <a:r>
              <a:rPr lang="en-GB" sz="4800" kern="0" dirty="0" smtClean="0">
                <a:solidFill>
                  <a:srgbClr val="0070C0"/>
                </a:solidFill>
              </a:rPr>
              <a:t>When a partner becomes active in a running project he will pay the CELTIC contributions: 1500 €/PY</a:t>
            </a:r>
            <a:endParaRPr lang="en-GB" sz="4800" kern="0" dirty="0">
              <a:solidFill>
                <a:srgbClr val="0070C0"/>
              </a:solidFill>
            </a:endParaRPr>
          </a:p>
          <a:p>
            <a:pPr>
              <a:spcBef>
                <a:spcPts val="476"/>
              </a:spcBef>
            </a:pPr>
            <a:endParaRPr lang="en-GB" sz="4800" dirty="0">
              <a:solidFill>
                <a:srgbClr val="0070C0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8491" y="4177480"/>
            <a:ext cx="6479659" cy="620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328" y="17240"/>
            <a:ext cx="9289032" cy="24151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816736" y="12402616"/>
            <a:ext cx="5116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www.celticnext.eu</a:t>
            </a:r>
            <a:r>
              <a:rPr lang="en-GB" sz="1600" dirty="0" smtClean="0"/>
              <a:t> 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2585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8752" y="391681"/>
            <a:ext cx="20582445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defTabSz="2176857" eaLnBrk="1" latinLnBrk="0" hangingPunct="1">
              <a:buNone/>
              <a:defRPr sz="9200" b="1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defRPr>
            </a:lvl1pPr>
          </a:lstStyle>
          <a:p>
            <a:r>
              <a:rPr lang="en-GB" dirty="0" smtClean="0"/>
              <a:t>Join </a:t>
            </a:r>
            <a:r>
              <a:rPr lang="en-GB" dirty="0"/>
              <a:t>a Labelled Project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06891" y="3426897"/>
            <a:ext cx="19586176" cy="8868357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GB" sz="5700" b="1" dirty="0" smtClean="0">
                <a:solidFill>
                  <a:srgbClr val="0070C0"/>
                </a:solidFill>
              </a:rPr>
              <a:t>Check Projects </a:t>
            </a:r>
            <a:r>
              <a:rPr lang="en-GB" sz="5700" b="1" dirty="0">
                <a:solidFill>
                  <a:srgbClr val="0070C0"/>
                </a:solidFill>
              </a:rPr>
              <a:t>Overviews at </a:t>
            </a:r>
            <a:r>
              <a:rPr lang="en-GB" sz="5700" b="1" dirty="0" smtClean="0">
                <a:solidFill>
                  <a:srgbClr val="0070C0"/>
                </a:solidFill>
              </a:rPr>
              <a:t>CELTIC-NEXT </a:t>
            </a:r>
            <a:r>
              <a:rPr lang="en-GB" sz="5700" b="1" dirty="0">
                <a:solidFill>
                  <a:srgbClr val="0070C0"/>
                </a:solidFill>
              </a:rPr>
              <a:t>website, with status classification of “set-up” or “running”:</a:t>
            </a:r>
          </a:p>
          <a:p>
            <a:r>
              <a:rPr lang="en-GB" b="1" dirty="0">
                <a:solidFill>
                  <a:srgbClr val="0070C0"/>
                </a:solidFill>
                <a:hlinkClick r:id="rId3"/>
              </a:rPr>
              <a:t>https://</a:t>
            </a:r>
            <a:r>
              <a:rPr lang="en-GB" b="1" dirty="0" smtClean="0">
                <a:solidFill>
                  <a:srgbClr val="0070C0"/>
                </a:solidFill>
                <a:hlinkClick r:id="rId3"/>
              </a:rPr>
              <a:t>www.celticnext.eu/running-projects/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</a:p>
          <a:p>
            <a:endParaRPr lang="en-GB" b="1" dirty="0">
              <a:solidFill>
                <a:srgbClr val="0070C0"/>
              </a:solidFill>
            </a:endParaRPr>
          </a:p>
          <a:p>
            <a:pPr marL="816411" indent="-816411">
              <a:buFontTx/>
              <a:buChar char="-"/>
            </a:pPr>
            <a:r>
              <a:rPr lang="en-GB" b="1" dirty="0" smtClean="0">
                <a:solidFill>
                  <a:srgbClr val="0070C0"/>
                </a:solidFill>
              </a:rPr>
              <a:t>In case of interest directly contact the Coordinator</a:t>
            </a:r>
          </a:p>
          <a:p>
            <a:pPr marL="816411" indent="-816411">
              <a:buFontTx/>
              <a:buChar char="-"/>
            </a:pPr>
            <a:r>
              <a:rPr lang="en-GB" b="1" dirty="0" smtClean="0">
                <a:solidFill>
                  <a:srgbClr val="0070C0"/>
                </a:solidFill>
              </a:rPr>
              <a:t>For information on funding contact the Public Authorities</a:t>
            </a:r>
          </a:p>
          <a:p>
            <a:pPr marL="816411" indent="-816411">
              <a:buFontTx/>
              <a:buChar char="-"/>
            </a:pPr>
            <a:r>
              <a:rPr lang="en-GB" b="1" dirty="0" smtClean="0">
                <a:solidFill>
                  <a:srgbClr val="0070C0"/>
                </a:solidFill>
              </a:rPr>
              <a:t>For information on the Programme contact the CELTIC-NEXT Office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0512" y="152400"/>
            <a:ext cx="7456487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328" y="17240"/>
            <a:ext cx="9289032" cy="24151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816736" y="12402616"/>
            <a:ext cx="5116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www.celticnext.eu</a:t>
            </a:r>
            <a:r>
              <a:rPr lang="en-GB" sz="1600" dirty="0" smtClean="0"/>
              <a:t> 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208890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776" y="0"/>
            <a:ext cx="21945600" cy="223123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 anchor="ctr"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de-DE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Gill Sans" charset="0"/>
              </a:rPr>
              <a:t>Project </a:t>
            </a:r>
            <a:r>
              <a:rPr lang="de-DE" sz="9200" b="1" dirty="0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Gill Sans" charset="0"/>
              </a:rPr>
              <a:t>Life </a:t>
            </a:r>
            <a:r>
              <a:rPr lang="de-DE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Gill Sans" charset="0"/>
              </a:rPr>
              <a:t>Cycle</a:t>
            </a:r>
            <a:endParaRPr lang="en-GB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  <a:sym typeface="Gill Sans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GB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1890216" y="4078724"/>
            <a:ext cx="21698411" cy="2880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371144" y="7431868"/>
            <a:ext cx="3038138" cy="804612"/>
          </a:xfrm>
          <a:prstGeom prst="rect">
            <a:avLst/>
          </a:prstGeom>
          <a:noFill/>
        </p:spPr>
        <p:txBody>
          <a:bodyPr wrap="none" lIns="217709" tIns="108855" rIns="217709" bIns="108855" rtlCol="0">
            <a:spAutoFit/>
          </a:bodyPr>
          <a:lstStyle/>
          <a:p>
            <a:r>
              <a:rPr lang="en-GB" sz="3800" dirty="0"/>
              <a:t>Project Idea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1486569" y="7840634"/>
            <a:ext cx="4014367" cy="804612"/>
          </a:xfrm>
          <a:prstGeom prst="rect">
            <a:avLst/>
          </a:prstGeom>
          <a:noFill/>
        </p:spPr>
        <p:txBody>
          <a:bodyPr wrap="none" lIns="217709" tIns="108855" rIns="217709" bIns="108855" rtlCol="0">
            <a:spAutoFit/>
          </a:bodyPr>
          <a:lstStyle/>
          <a:p>
            <a:r>
              <a:rPr lang="en-GB" sz="3800" dirty="0"/>
              <a:t>Project Proposal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1823803" y="9016027"/>
            <a:ext cx="6796282" cy="804612"/>
          </a:xfrm>
          <a:prstGeom prst="rect">
            <a:avLst/>
          </a:prstGeom>
          <a:noFill/>
        </p:spPr>
        <p:txBody>
          <a:bodyPr wrap="none" lIns="217709" tIns="108855" rIns="217709" bIns="108855" rtlCol="0">
            <a:spAutoFit/>
          </a:bodyPr>
          <a:lstStyle/>
          <a:p>
            <a:r>
              <a:rPr lang="en-GB" sz="3800" dirty="0"/>
              <a:t>Submission to </a:t>
            </a:r>
            <a:r>
              <a:rPr lang="en-GB" sz="3800" dirty="0" smtClean="0"/>
              <a:t>CELTIC-NEXT</a:t>
            </a:r>
            <a:endParaRPr lang="en-GB" sz="38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4490137" y="8244166"/>
            <a:ext cx="4919999" cy="804612"/>
          </a:xfrm>
          <a:prstGeom prst="rect">
            <a:avLst/>
          </a:prstGeom>
          <a:noFill/>
        </p:spPr>
        <p:txBody>
          <a:bodyPr wrap="none" lIns="217709" tIns="108855" rIns="217709" bIns="108855" rtlCol="0">
            <a:spAutoFit/>
          </a:bodyPr>
          <a:lstStyle/>
          <a:p>
            <a:r>
              <a:rPr lang="en-GB" sz="3800" dirty="0" smtClean="0"/>
              <a:t>CELTIC-NEXT </a:t>
            </a:r>
            <a:r>
              <a:rPr lang="en-GB" sz="3800" dirty="0"/>
              <a:t>Label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8138442" y="7863306"/>
            <a:ext cx="3813222" cy="804612"/>
          </a:xfrm>
          <a:prstGeom prst="rect">
            <a:avLst/>
          </a:prstGeom>
          <a:noFill/>
        </p:spPr>
        <p:txBody>
          <a:bodyPr wrap="none" lIns="217709" tIns="108855" rIns="217709" bIns="108855" rtlCol="0">
            <a:spAutoFit/>
          </a:bodyPr>
          <a:lstStyle/>
          <a:p>
            <a:r>
              <a:rPr lang="en-GB" sz="3800" dirty="0"/>
              <a:t>Project Kick-Off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4757372" y="9018840"/>
            <a:ext cx="6689779" cy="804612"/>
          </a:xfrm>
          <a:prstGeom prst="rect">
            <a:avLst/>
          </a:prstGeom>
          <a:noFill/>
        </p:spPr>
        <p:txBody>
          <a:bodyPr wrap="none" lIns="217709" tIns="108855" rIns="217709" bIns="108855" rtlCol="0">
            <a:spAutoFit/>
          </a:bodyPr>
          <a:lstStyle/>
          <a:p>
            <a:r>
              <a:rPr lang="en-GB" sz="3800" dirty="0"/>
              <a:t>Get funding in part. countries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12913015" y="7999948"/>
            <a:ext cx="4204034" cy="804612"/>
          </a:xfrm>
          <a:prstGeom prst="rect">
            <a:avLst/>
          </a:prstGeom>
          <a:noFill/>
        </p:spPr>
        <p:txBody>
          <a:bodyPr wrap="none" lIns="217709" tIns="108855" rIns="217709" bIns="108855" rtlCol="0">
            <a:spAutoFit/>
          </a:bodyPr>
          <a:lstStyle/>
          <a:p>
            <a:r>
              <a:rPr lang="en-GB" sz="3800" dirty="0"/>
              <a:t>Mid-Term Review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18064787" y="7981156"/>
            <a:ext cx="3232101" cy="804612"/>
          </a:xfrm>
          <a:prstGeom prst="rect">
            <a:avLst/>
          </a:prstGeom>
          <a:noFill/>
        </p:spPr>
        <p:txBody>
          <a:bodyPr wrap="none" lIns="217709" tIns="108855" rIns="217709" bIns="108855" rtlCol="0">
            <a:spAutoFit/>
          </a:bodyPr>
          <a:lstStyle/>
          <a:p>
            <a:r>
              <a:rPr lang="en-GB" sz="3800" dirty="0"/>
              <a:t>Final Review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71059" y="3977680"/>
            <a:ext cx="17913312" cy="804612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GB" sz="3800" dirty="0"/>
              <a:t>The  Celtic-Office  supports  with tools, templates  and  advice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90216" y="4798804"/>
            <a:ext cx="7680859" cy="144016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r>
              <a:rPr lang="en-GB" dirty="0" smtClean="0">
                <a:solidFill>
                  <a:prstClr val="white"/>
                </a:solidFill>
              </a:rPr>
              <a:t>Project Preparation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571069" y="4808726"/>
            <a:ext cx="11114165" cy="1440160"/>
          </a:xfrm>
          <a:prstGeom prst="rect">
            <a:avLst/>
          </a:prstGeom>
          <a:solidFill>
            <a:schemeClr val="accent5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r>
              <a:rPr lang="en-GB" dirty="0" smtClean="0">
                <a:solidFill>
                  <a:prstClr val="white"/>
                </a:solidFill>
              </a:rPr>
              <a:t>Project Active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6307559" y="8502546"/>
            <a:ext cx="5584092" cy="804612"/>
          </a:xfrm>
          <a:prstGeom prst="rect">
            <a:avLst/>
          </a:prstGeom>
          <a:noFill/>
        </p:spPr>
        <p:txBody>
          <a:bodyPr wrap="none" lIns="217709" tIns="108855" rIns="217709" bIns="108855" rtlCol="0">
            <a:spAutoFit/>
          </a:bodyPr>
          <a:lstStyle/>
          <a:p>
            <a:r>
              <a:rPr lang="en-GB" sz="3800" dirty="0"/>
              <a:t>Cooperation Agreement</a:t>
            </a:r>
          </a:p>
        </p:txBody>
      </p:sp>
      <p:sp>
        <p:nvSpPr>
          <p:cNvPr id="20" name="Oval 19"/>
          <p:cNvSpPr/>
          <p:nvPr/>
        </p:nvSpPr>
        <p:spPr>
          <a:xfrm rot="5400000">
            <a:off x="4526458" y="8095249"/>
            <a:ext cx="4870318" cy="1152128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 rot="5400000">
            <a:off x="7996379" y="7706806"/>
            <a:ext cx="4052192" cy="115212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20351650" y="7959082"/>
            <a:ext cx="2959591" cy="1389387"/>
          </a:xfrm>
          <a:prstGeom prst="rect">
            <a:avLst/>
          </a:prstGeom>
          <a:noFill/>
        </p:spPr>
        <p:txBody>
          <a:bodyPr wrap="none" lIns="217709" tIns="108855" rIns="217709" bIns="108855" rtlCol="0">
            <a:spAutoFit/>
          </a:bodyPr>
          <a:lstStyle/>
          <a:p>
            <a:pPr algn="ctr"/>
            <a:r>
              <a:rPr lang="en-GB" sz="3800" dirty="0"/>
              <a:t>Exploitation</a:t>
            </a:r>
          </a:p>
          <a:p>
            <a:pPr algn="ctr"/>
            <a:r>
              <a:rPr lang="en-GB" sz="3800" dirty="0"/>
              <a:t>of Results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328" y="17240"/>
            <a:ext cx="9289032" cy="241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47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/>
          </p:cNvSpPr>
          <p:nvPr/>
        </p:nvSpPr>
        <p:spPr bwMode="auto">
          <a:xfrm>
            <a:off x="-27856" y="11030981"/>
            <a:ext cx="2438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en-US" sz="5400" b="1" dirty="0">
              <a:solidFill>
                <a:srgbClr val="3C3C3C"/>
              </a:solidFill>
              <a:latin typeface="Century Gothic" panose="020B0502020202020204" pitchFamily="34" charset="0"/>
              <a:ea typeface="Aleo" panose="020F0502020204030203" pitchFamily="34" charset="0"/>
              <a:cs typeface="Aleo" panose="020F0502020204030203" pitchFamily="34" charset="0"/>
              <a:sym typeface="Aleo" panose="020F050202020403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95256" y="737320"/>
            <a:ext cx="134486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6000" b="1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8000" dirty="0" smtClean="0"/>
              <a:t>Active Countries in CELTIC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5048" y="89249"/>
            <a:ext cx="2592288" cy="3089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16200000">
            <a:off x="328418" y="6857736"/>
            <a:ext cx="6247223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Number of projects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85" y="2811829"/>
            <a:ext cx="16470820" cy="9302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821" y="3328596"/>
            <a:ext cx="2700786" cy="374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44000" y="12425263"/>
            <a:ext cx="5116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www.celticnext.eu</a:t>
            </a:r>
            <a:r>
              <a:rPr lang="en-GB" sz="1600" dirty="0" smtClean="0"/>
              <a:t> </a:t>
            </a:r>
            <a:endParaRPr lang="de-DE" sz="1600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43"/>
          <a:stretch/>
        </p:blipFill>
        <p:spPr>
          <a:xfrm>
            <a:off x="0" y="-1"/>
            <a:ext cx="3479032" cy="299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07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 smtClean="0">
                <a:solidFill>
                  <a:schemeClr val="accent1"/>
                </a:solidFill>
              </a:rPr>
              <a:t>Opportunities</a:t>
            </a:r>
            <a:r>
              <a:rPr lang="fr-FR" b="1" dirty="0" smtClean="0">
                <a:solidFill>
                  <a:schemeClr val="accent1"/>
                </a:solidFill>
              </a:rPr>
              <a:t> to </a:t>
            </a:r>
            <a:r>
              <a:rPr lang="fr-FR" b="1" dirty="0" err="1" smtClean="0">
                <a:solidFill>
                  <a:schemeClr val="accent1"/>
                </a:solidFill>
              </a:rPr>
              <a:t>collaborate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globally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South </a:t>
            </a:r>
            <a:r>
              <a:rPr lang="fr-FR" b="1" dirty="0" err="1" smtClean="0">
                <a:solidFill>
                  <a:schemeClr val="tx2"/>
                </a:solidFill>
              </a:rPr>
              <a:t>Korea</a:t>
            </a:r>
            <a:endParaRPr lang="fr-FR" b="1" dirty="0" smtClean="0">
              <a:solidFill>
                <a:schemeClr val="tx2"/>
              </a:solidFill>
            </a:endParaRPr>
          </a:p>
          <a:p>
            <a:r>
              <a:rPr lang="fr-FR" b="1" dirty="0" smtClean="0">
                <a:solidFill>
                  <a:schemeClr val="tx2"/>
                </a:solidFill>
              </a:rPr>
              <a:t>Canada</a:t>
            </a:r>
            <a:r>
              <a:rPr lang="fr-FR" dirty="0" smtClean="0">
                <a:solidFill>
                  <a:schemeClr val="tx2"/>
                </a:solidFill>
              </a:rPr>
              <a:t/>
            </a:r>
            <a:br>
              <a:rPr lang="fr-FR" dirty="0" smtClean="0">
                <a:solidFill>
                  <a:schemeClr val="tx2"/>
                </a:solidFill>
              </a:rPr>
            </a:br>
            <a:endParaRPr lang="fr-FR" dirty="0" smtClean="0">
              <a:solidFill>
                <a:schemeClr val="tx2"/>
              </a:solidFill>
            </a:endParaRPr>
          </a:p>
          <a:p>
            <a:r>
              <a:rPr lang="fr-FR" dirty="0" smtClean="0">
                <a:solidFill>
                  <a:schemeClr val="tx2"/>
                </a:solidFill>
              </a:rPr>
              <a:t>And in the future</a:t>
            </a:r>
            <a:br>
              <a:rPr lang="fr-FR" dirty="0" smtClean="0">
                <a:solidFill>
                  <a:schemeClr val="tx2"/>
                </a:solidFill>
              </a:rPr>
            </a:br>
            <a:r>
              <a:rPr lang="fr-FR" dirty="0" err="1" smtClean="0">
                <a:solidFill>
                  <a:schemeClr val="tx2"/>
                </a:solidFill>
              </a:rPr>
              <a:t>also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with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other</a:t>
            </a:r>
            <a:r>
              <a:rPr lang="fr-FR" dirty="0" smtClean="0">
                <a:solidFill>
                  <a:schemeClr val="tx2"/>
                </a:solidFill>
              </a:rPr>
              <a:t> countries </a:t>
            </a:r>
            <a:br>
              <a:rPr lang="fr-FR" dirty="0" smtClean="0">
                <a:solidFill>
                  <a:schemeClr val="tx2"/>
                </a:solidFill>
              </a:rPr>
            </a:br>
            <a:r>
              <a:rPr lang="fr-FR" dirty="0" err="1" smtClean="0">
                <a:solidFill>
                  <a:schemeClr val="tx2"/>
                </a:solidFill>
              </a:rPr>
              <a:t>like</a:t>
            </a:r>
            <a:r>
              <a:rPr lang="fr-FR" dirty="0" smtClean="0">
                <a:solidFill>
                  <a:schemeClr val="tx2"/>
                </a:solidFill>
              </a:rPr>
              <a:t>  </a:t>
            </a:r>
            <a:r>
              <a:rPr lang="fr-FR" b="1" dirty="0" err="1" smtClean="0">
                <a:solidFill>
                  <a:schemeClr val="tx2"/>
                </a:solidFill>
              </a:rPr>
              <a:t>Japan</a:t>
            </a:r>
            <a:r>
              <a:rPr lang="fr-FR" b="1" dirty="0" smtClean="0">
                <a:solidFill>
                  <a:schemeClr val="tx2"/>
                </a:solidFill>
              </a:rPr>
              <a:t>…</a:t>
            </a:r>
          </a:p>
          <a:p>
            <a:endParaRPr lang="fr-FR" dirty="0"/>
          </a:p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2" descr="C:\Users\viyb6432\Desktop\eureka-map-funding.pn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3768" y="3185592"/>
            <a:ext cx="13411347" cy="842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4000" y="12425263"/>
            <a:ext cx="5116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www.celticnext.eu</a:t>
            </a:r>
            <a:r>
              <a:rPr lang="en-GB" sz="1600" dirty="0" smtClean="0"/>
              <a:t> 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117662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" t="20767" r="-1031" b="18415"/>
          <a:stretch/>
        </p:blipFill>
        <p:spPr>
          <a:xfrm>
            <a:off x="22648" y="1"/>
            <a:ext cx="4104456" cy="2496240"/>
          </a:xfrm>
          <a:prstGeom prst="rect">
            <a:avLst/>
          </a:prstGeom>
        </p:spPr>
      </p:pic>
      <p:sp>
        <p:nvSpPr>
          <p:cNvPr id="14348" name="Rectangle 11"/>
          <p:cNvSpPr>
            <a:spLocks/>
          </p:cNvSpPr>
          <p:nvPr/>
        </p:nvSpPr>
        <p:spPr bwMode="auto">
          <a:xfrm>
            <a:off x="5062836" y="-1091"/>
            <a:ext cx="18794088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/>
            <a:r>
              <a:rPr lang="en-GB" sz="9600" b="1" dirty="0">
                <a:solidFill>
                  <a:srgbClr val="0070C0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Submit your project </a:t>
            </a:r>
            <a:r>
              <a:rPr lang="en-GB" sz="9600" b="1" dirty="0" smtClean="0">
                <a:solidFill>
                  <a:srgbClr val="0070C0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proposal</a:t>
            </a:r>
            <a:endParaRPr lang="en-US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  <a:sym typeface="Aleo" panose="020F0502020204030203" pitchFamily="34" charset="0"/>
            </a:endParaRPr>
          </a:p>
        </p:txBody>
      </p:sp>
      <p:sp>
        <p:nvSpPr>
          <p:cNvPr id="3" name="Rectangle 12"/>
          <p:cNvSpPr>
            <a:spLocks/>
          </p:cNvSpPr>
          <p:nvPr/>
        </p:nvSpPr>
        <p:spPr bwMode="auto">
          <a:xfrm>
            <a:off x="598712" y="4657775"/>
            <a:ext cx="13105456" cy="684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GB" sz="6000" b="1" dirty="0" smtClean="0">
                <a:solidFill>
                  <a:srgbClr val="0070C0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By 14</a:t>
            </a:r>
            <a:r>
              <a:rPr lang="en-GB" sz="6000" b="1" baseline="30000" dirty="0" smtClean="0">
                <a:solidFill>
                  <a:srgbClr val="0070C0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th</a:t>
            </a:r>
            <a:r>
              <a:rPr lang="en-GB" sz="6000" b="1" dirty="0" smtClean="0">
                <a:solidFill>
                  <a:srgbClr val="0070C0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 </a:t>
            </a:r>
            <a:r>
              <a:rPr lang="en-GB" sz="6000" b="1" dirty="0" smtClean="0">
                <a:solidFill>
                  <a:srgbClr val="0070C0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October 2019</a:t>
            </a:r>
            <a:endParaRPr lang="en-GB" sz="6000" b="1" dirty="0">
              <a:solidFill>
                <a:srgbClr val="0070C0"/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  <a:p>
            <a:pPr algn="l" eaLnBrk="1" hangingPunct="1">
              <a:spcAft>
                <a:spcPts val="600"/>
              </a:spcAft>
            </a:pPr>
            <a:endParaRPr lang="en-GB" sz="4400" dirty="0">
              <a:solidFill>
                <a:schemeClr val="tx1"/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  <a:p>
            <a:pPr marL="1314450" lvl="1" indent="-571500" algn="l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4400" b="1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R</a:t>
            </a:r>
            <a:r>
              <a:rPr lang="en-GB" sz="4400" b="1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egister </a:t>
            </a:r>
            <a:r>
              <a:rPr lang="en-GB" sz="4400" b="1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on the </a:t>
            </a:r>
            <a:r>
              <a:rPr lang="en-GB" sz="4400" b="1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CELTIC-NEXT </a:t>
            </a:r>
            <a:r>
              <a:rPr lang="en-GB" sz="4400" b="1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Online proposal tool</a:t>
            </a:r>
          </a:p>
          <a:p>
            <a:pPr marL="1314450" lvl="1" indent="-571500" algn="l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4400" b="1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F</a:t>
            </a:r>
            <a:r>
              <a:rPr lang="en-GB" sz="4400" b="1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ill </a:t>
            </a:r>
            <a:r>
              <a:rPr lang="en-GB" sz="4400" b="1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in the web </a:t>
            </a:r>
            <a:r>
              <a:rPr lang="en-GB" sz="4400" b="1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forms </a:t>
            </a:r>
          </a:p>
          <a:p>
            <a:pPr marL="1314450" lvl="1" indent="-571500" algn="l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4400" b="1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Download the proposal </a:t>
            </a:r>
            <a:r>
              <a:rPr lang="en-GB" sz="4400" b="1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templates for proposal)</a:t>
            </a:r>
            <a:endParaRPr lang="en-GB" sz="4400" b="1" dirty="0">
              <a:solidFill>
                <a:schemeClr val="tx1"/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  <a:p>
            <a:pPr marL="1314450" lvl="1" indent="-571500" algn="l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4400" b="1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U</a:t>
            </a:r>
            <a:r>
              <a:rPr lang="en-GB" sz="4400" b="1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pload </a:t>
            </a:r>
            <a:r>
              <a:rPr lang="en-GB" sz="4400" b="1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your </a:t>
            </a:r>
            <a:r>
              <a:rPr lang="en-GB" sz="4400" b="1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proposal</a:t>
            </a:r>
            <a:r>
              <a:rPr lang="en-GB" sz="4400" b="1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/>
            </a:r>
            <a:br>
              <a:rPr lang="en-GB" sz="4400" b="1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</a:br>
            <a:endParaRPr lang="en-GB" sz="4400" b="1" dirty="0">
              <a:solidFill>
                <a:schemeClr val="tx1"/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  <a:p>
            <a:pPr algn="l" eaLnBrk="1" hangingPunct="1">
              <a:spcAft>
                <a:spcPts val="600"/>
              </a:spcAft>
            </a:pPr>
            <a:r>
              <a:rPr lang="en-GB" sz="4400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/>
            </a:r>
            <a:br>
              <a:rPr lang="en-GB" sz="4400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</a:br>
            <a:r>
              <a:rPr lang="en-GB" sz="4000" b="1" u="sng" dirty="0" smtClean="0">
                <a:solidFill>
                  <a:srgbClr val="0070C0"/>
                </a:solidFill>
                <a:latin typeface="+mn-lt"/>
                <a:hlinkClick r:id="rId4"/>
              </a:rPr>
              <a:t>https</a:t>
            </a:r>
            <a:r>
              <a:rPr lang="en-GB" sz="4000" b="1" u="sng" dirty="0">
                <a:solidFill>
                  <a:srgbClr val="0070C0"/>
                </a:solidFill>
                <a:latin typeface="+mn-lt"/>
                <a:hlinkClick r:id="rId4"/>
              </a:rPr>
              <a:t>://</a:t>
            </a:r>
            <a:r>
              <a:rPr lang="en-GB" sz="4000" b="1" u="sng" dirty="0" smtClean="0">
                <a:solidFill>
                  <a:srgbClr val="0070C0"/>
                </a:solidFill>
                <a:latin typeface="+mn-lt"/>
                <a:hlinkClick r:id="rId4"/>
              </a:rPr>
              <a:t>www.celticnext.eu/call-information</a:t>
            </a:r>
            <a:r>
              <a:rPr lang="en-GB" sz="4000" b="1" u="sng" dirty="0">
                <a:solidFill>
                  <a:srgbClr val="0070C0"/>
                </a:solidFill>
                <a:latin typeface="+mn-lt"/>
                <a:hlinkClick r:id="rId4"/>
              </a:rPr>
              <a:t>/</a:t>
            </a:r>
            <a:r>
              <a:rPr lang="en-GB" sz="4400" b="1" dirty="0" smtClean="0">
                <a:solidFill>
                  <a:srgbClr val="0070C0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  </a:t>
            </a:r>
            <a:endParaRPr lang="en-GB" sz="4400" b="1" dirty="0">
              <a:solidFill>
                <a:srgbClr val="0070C0"/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  <a:p>
            <a:pPr algn="l" eaLnBrk="1" hangingPunct="1">
              <a:spcAft>
                <a:spcPts val="600"/>
              </a:spcAft>
            </a:pPr>
            <a:endParaRPr lang="en-GB" sz="4400" dirty="0">
              <a:solidFill>
                <a:schemeClr val="tx1"/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4168" y="1961456"/>
            <a:ext cx="10332640" cy="103326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736616" y="5849888"/>
            <a:ext cx="5352747" cy="1815882"/>
          </a:xfrm>
          <a:prstGeom prst="rect">
            <a:avLst/>
          </a:prstGeom>
          <a:gradFill flip="none" rotWithShape="1">
            <a:gsLst>
              <a:gs pos="100000">
                <a:srgbClr val="FFFFFF"/>
              </a:gs>
              <a:gs pos="94000">
                <a:srgbClr val="F4F7FB"/>
              </a:gs>
              <a:gs pos="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endParaRPr lang="de-DE" dirty="0" smtClean="0"/>
          </a:p>
          <a:p>
            <a:r>
              <a:rPr lang="de-DE" dirty="0"/>
              <a:t> </a:t>
            </a:r>
            <a:r>
              <a:rPr lang="de-DE" dirty="0" smtClean="0"/>
              <a:t>                        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7872454" y="5849888"/>
            <a:ext cx="5109925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solidFill>
                  <a:schemeClr val="tx2"/>
                </a:solidFill>
                <a:latin typeface="+mn-lt"/>
              </a:rPr>
              <a:t>Autum</a:t>
            </a:r>
            <a:r>
              <a:rPr lang="de-DE" dirty="0" smtClean="0">
                <a:solidFill>
                  <a:schemeClr val="tx2"/>
                </a:solidFill>
                <a:latin typeface="+mn-lt"/>
              </a:rPr>
              <a:t> Call 2019</a:t>
            </a:r>
          </a:p>
          <a:p>
            <a:pPr algn="ctr"/>
            <a:r>
              <a:rPr lang="de-DE" sz="3600" dirty="0" smtClean="0">
                <a:solidFill>
                  <a:schemeClr val="tx2"/>
                </a:solidFill>
                <a:latin typeface="+mn-lt"/>
              </a:rPr>
              <a:t>Open </a:t>
            </a:r>
            <a:r>
              <a:rPr lang="de-DE" sz="3600" dirty="0" err="1" smtClean="0">
                <a:solidFill>
                  <a:schemeClr val="tx2"/>
                </a:solidFill>
                <a:latin typeface="+mn-lt"/>
              </a:rPr>
              <a:t>until</a:t>
            </a:r>
            <a:r>
              <a:rPr lang="de-DE" sz="3600" dirty="0" smtClean="0">
                <a:solidFill>
                  <a:schemeClr val="tx2"/>
                </a:solidFill>
                <a:latin typeface="+mn-lt"/>
              </a:rPr>
              <a:t> 14</a:t>
            </a:r>
            <a:r>
              <a:rPr lang="de-DE" sz="3600" baseline="30000" dirty="0" smtClean="0">
                <a:solidFill>
                  <a:schemeClr val="tx2"/>
                </a:solidFill>
                <a:latin typeface="+mn-lt"/>
              </a:rPr>
              <a:t>th</a:t>
            </a:r>
            <a:r>
              <a:rPr lang="de-DE" sz="36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de-DE" sz="3600" dirty="0" err="1" smtClean="0">
                <a:solidFill>
                  <a:schemeClr val="tx2"/>
                </a:solidFill>
                <a:latin typeface="+mn-lt"/>
              </a:rPr>
              <a:t>of</a:t>
            </a:r>
            <a:r>
              <a:rPr lang="de-DE" sz="36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de-DE" sz="3600" dirty="0" err="1" smtClean="0">
                <a:solidFill>
                  <a:schemeClr val="tx2"/>
                </a:solidFill>
                <a:latin typeface="+mn-lt"/>
              </a:rPr>
              <a:t>October</a:t>
            </a:r>
            <a:endParaRPr lang="en-GB" sz="36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2051" name="Picture 3" descr="image00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4568" y="5813311"/>
            <a:ext cx="6732240" cy="187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67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8" name="Rectangle 11"/>
          <p:cNvSpPr>
            <a:spLocks/>
          </p:cNvSpPr>
          <p:nvPr/>
        </p:nvSpPr>
        <p:spPr bwMode="auto">
          <a:xfrm>
            <a:off x="744328" y="377280"/>
            <a:ext cx="144000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r>
              <a:rPr lang="en-US" sz="9200" b="1" dirty="0" smtClean="0">
                <a:solidFill>
                  <a:srgbClr val="0070C0"/>
                </a:solidFill>
                <a:latin typeface="+mn-lt"/>
                <a:ea typeface="Aleo" panose="020F0502020204030203" pitchFamily="34" charset="0"/>
                <a:cs typeface="Aleo" panose="020F0502020204030203" pitchFamily="34" charset="0"/>
                <a:sym typeface="Aleo" panose="020F0502020204030203" pitchFamily="34" charset="0"/>
              </a:rPr>
              <a:t>CELTIC-NEXT Newsletter</a:t>
            </a:r>
            <a:endParaRPr lang="en-US" sz="9200" b="1" dirty="0">
              <a:solidFill>
                <a:srgbClr val="0070C0"/>
              </a:solidFill>
              <a:latin typeface="+mn-lt"/>
              <a:ea typeface="Aleo" panose="020F0502020204030203" pitchFamily="34" charset="0"/>
              <a:cs typeface="Aleo" panose="020F0502020204030203" pitchFamily="34" charset="0"/>
              <a:sym typeface="Aleo" panose="020F0502020204030203" pitchFamily="34" charset="0"/>
            </a:endParaRPr>
          </a:p>
        </p:txBody>
      </p:sp>
      <p:sp>
        <p:nvSpPr>
          <p:cNvPr id="3" name="Rectangle 12"/>
          <p:cNvSpPr>
            <a:spLocks/>
          </p:cNvSpPr>
          <p:nvPr/>
        </p:nvSpPr>
        <p:spPr bwMode="auto">
          <a:xfrm>
            <a:off x="911404" y="4193704"/>
            <a:ext cx="13297192" cy="684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>
              <a:spcAft>
                <a:spcPts val="600"/>
              </a:spcAft>
            </a:pPr>
            <a:endParaRPr lang="en-GB" sz="4800" b="1" dirty="0" smtClean="0">
              <a:solidFill>
                <a:srgbClr val="0070C0"/>
              </a:solidFill>
              <a:latin typeface="+mj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  <a:p>
            <a:pPr algn="l" eaLnBrk="1" hangingPunct="1">
              <a:spcAft>
                <a:spcPts val="600"/>
              </a:spcAft>
            </a:pPr>
            <a:endParaRPr lang="en-GB" sz="4400" dirty="0">
              <a:solidFill>
                <a:srgbClr val="0070C0"/>
              </a:solidFill>
              <a:latin typeface="+mj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6744" y="4121696"/>
            <a:ext cx="12113381" cy="69249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  <a:latin typeface="+mn-lt"/>
              </a:rPr>
              <a:t>Please have a look at our Newsletter</a:t>
            </a:r>
          </a:p>
          <a:p>
            <a:endParaRPr lang="en-GB" b="1" dirty="0" smtClean="0">
              <a:solidFill>
                <a:srgbClr val="0070C0"/>
              </a:solidFill>
              <a:latin typeface="+mn-lt"/>
            </a:endParaRPr>
          </a:p>
          <a:p>
            <a:r>
              <a:rPr lang="en-GB" sz="4000" b="1" dirty="0">
                <a:hlinkClick r:id="rId3"/>
              </a:rPr>
              <a:t>https://www.celticnext.eu/newsletter</a:t>
            </a:r>
            <a:r>
              <a:rPr lang="en-GB" sz="4000" b="1" dirty="0" smtClean="0">
                <a:hlinkClick r:id="rId3"/>
              </a:rPr>
              <a:t>/</a:t>
            </a:r>
            <a:endParaRPr lang="en-GB" sz="4000" b="1" dirty="0" smtClean="0"/>
          </a:p>
          <a:p>
            <a:endParaRPr lang="en-GB" b="1" dirty="0" smtClean="0">
              <a:solidFill>
                <a:srgbClr val="0070C0"/>
              </a:solidFill>
              <a:latin typeface="+mn-lt"/>
            </a:endParaRPr>
          </a:p>
          <a:p>
            <a:r>
              <a:rPr lang="en-GB" b="1" dirty="0" smtClean="0">
                <a:solidFill>
                  <a:srgbClr val="0070C0"/>
                </a:solidFill>
                <a:latin typeface="+mn-lt"/>
              </a:rPr>
              <a:t>and register for free subscription</a:t>
            </a:r>
          </a:p>
          <a:p>
            <a:endParaRPr lang="de-DE" b="1" dirty="0">
              <a:solidFill>
                <a:srgbClr val="0070C0"/>
              </a:solidFill>
              <a:latin typeface="+mn-lt"/>
            </a:endParaRPr>
          </a:p>
          <a:p>
            <a:r>
              <a:rPr lang="en-GB" sz="4800" b="1" dirty="0">
                <a:solidFill>
                  <a:srgbClr val="0070C0"/>
                </a:solidFill>
                <a:latin typeface="+mn-lt"/>
                <a:hlinkClick r:id="rId4"/>
              </a:rPr>
              <a:t>https://www.celticnext.eu/news-subscription</a:t>
            </a:r>
            <a:r>
              <a:rPr lang="en-GB" sz="6000" b="1" dirty="0">
                <a:solidFill>
                  <a:srgbClr val="0070C0"/>
                </a:solidFill>
                <a:hlinkClick r:id="rId4"/>
              </a:rPr>
              <a:t>/</a:t>
            </a:r>
            <a:endParaRPr lang="en-GB" sz="6000" b="1" dirty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6704" y="12402616"/>
            <a:ext cx="5116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www.celticnext.eu</a:t>
            </a:r>
            <a:r>
              <a:rPr lang="en-GB" sz="1600" dirty="0" smtClean="0"/>
              <a:t> </a:t>
            </a:r>
            <a:endParaRPr lang="de-DE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2900" y="28150"/>
            <a:ext cx="9718452" cy="13714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366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1" name="Rectangle 20"/>
          <p:cNvSpPr>
            <a:spLocks/>
          </p:cNvSpPr>
          <p:nvPr/>
        </p:nvSpPr>
        <p:spPr bwMode="auto">
          <a:xfrm>
            <a:off x="2526188" y="1363005"/>
            <a:ext cx="14400000" cy="2577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/>
            <a:r>
              <a:rPr lang="en-US" sz="13800" b="1" dirty="0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Aleo" panose="020F0502020204030203" pitchFamily="34" charset="0"/>
              </a:rPr>
              <a:t>Contact:</a:t>
            </a:r>
            <a:endParaRPr lang="en-US" sz="138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  <a:sym typeface="Aleo" panose="020F0502020204030203" pitchFamily="34" charset="0"/>
            </a:endParaRPr>
          </a:p>
        </p:txBody>
      </p:sp>
      <p:sp>
        <p:nvSpPr>
          <p:cNvPr id="20504" name="Rectangle 23"/>
          <p:cNvSpPr>
            <a:spLocks/>
          </p:cNvSpPr>
          <p:nvPr/>
        </p:nvSpPr>
        <p:spPr bwMode="auto">
          <a:xfrm>
            <a:off x="11619240" y="8106594"/>
            <a:ext cx="662143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/>
            <a:r>
              <a:rPr lang="en-US" sz="4000" b="1" dirty="0">
                <a:solidFill>
                  <a:srgbClr val="0070C0"/>
                </a:solidFill>
                <a:latin typeface="Lato Light" panose="020F03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https://</a:t>
            </a:r>
            <a:r>
              <a:rPr lang="en-US" sz="4000" b="1" dirty="0" smtClean="0">
                <a:solidFill>
                  <a:srgbClr val="0070C0"/>
                </a:solidFill>
                <a:latin typeface="Lato Light" panose="020F03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twitter.com/CelticNext</a:t>
            </a:r>
            <a:endParaRPr lang="en-US" sz="4000" b="1" dirty="0">
              <a:solidFill>
                <a:srgbClr val="0070C0"/>
              </a:solidFill>
              <a:latin typeface="Lato Light" panose="020F0302020204030203" pitchFamily="34" charset="0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375576" y="11106472"/>
            <a:ext cx="12511852" cy="1155032"/>
            <a:chOff x="8825164" y="11106472"/>
            <a:chExt cx="12511852" cy="1155032"/>
          </a:xfrm>
        </p:grpSpPr>
        <p:sp>
          <p:nvSpPr>
            <p:cNvPr id="55" name="Rectangle 22"/>
            <p:cNvSpPr>
              <a:spLocks/>
            </p:cNvSpPr>
            <p:nvPr/>
          </p:nvSpPr>
          <p:spPr bwMode="auto">
            <a:xfrm>
              <a:off x="10346803" y="11393487"/>
              <a:ext cx="1099021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algn="l" eaLnBrk="1" hangingPunct="1"/>
              <a:endParaRPr lang="en-US" sz="4000" b="1" dirty="0">
                <a:solidFill>
                  <a:srgbClr val="0070C0"/>
                </a:solidFill>
                <a:latin typeface="Lato Light" panose="020F03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5164" y="11106472"/>
              <a:ext cx="1206596" cy="1155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8951640" y="9538689"/>
            <a:ext cx="12721897" cy="1135735"/>
            <a:chOff x="9335199" y="9466681"/>
            <a:chExt cx="12721897" cy="1135735"/>
          </a:xfrm>
        </p:grpSpPr>
        <p:sp>
          <p:nvSpPr>
            <p:cNvPr id="41" name="Rectangle 22"/>
            <p:cNvSpPr>
              <a:spLocks/>
            </p:cNvSpPr>
            <p:nvPr/>
          </p:nvSpPr>
          <p:spPr bwMode="auto">
            <a:xfrm>
              <a:off x="11738784" y="9649271"/>
              <a:ext cx="10318312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algn="l" eaLnBrk="1" hangingPunct="1"/>
              <a:r>
                <a:rPr lang="en-US" sz="4000" b="1" dirty="0">
                  <a:solidFill>
                    <a:srgbClr val="0070C0"/>
                  </a:solidFill>
                  <a:latin typeface="Lato Light" panose="020F03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Lato" panose="020F0502020204030203" pitchFamily="34" charset="0"/>
                </a:rPr>
                <a:t>https://www.youtube.com/user/CelticplusVideos</a:t>
              </a: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35199" y="9466681"/>
              <a:ext cx="2136721" cy="1135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6499" y="17239"/>
            <a:ext cx="9284853" cy="26345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936" y="3977680"/>
            <a:ext cx="5436046" cy="543604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1982212" y="4570201"/>
            <a:ext cx="7990080" cy="1355123"/>
            <a:chOff x="12047984" y="4399730"/>
            <a:chExt cx="7990080" cy="1355123"/>
          </a:xfrm>
        </p:grpSpPr>
        <p:sp>
          <p:nvSpPr>
            <p:cNvPr id="48" name="Rectangle 22"/>
            <p:cNvSpPr>
              <a:spLocks/>
            </p:cNvSpPr>
            <p:nvPr/>
          </p:nvSpPr>
          <p:spPr bwMode="auto">
            <a:xfrm>
              <a:off x="14280232" y="4769516"/>
              <a:ext cx="5757832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algn="l" eaLnBrk="1" hangingPunct="1"/>
              <a:r>
                <a:rPr lang="en-US" sz="4000" b="1" dirty="0" smtClean="0">
                  <a:solidFill>
                    <a:srgbClr val="0070C0"/>
                  </a:solidFill>
                  <a:latin typeface="Lato Light" panose="020F03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Lato" panose="020F0502020204030203" pitchFamily="34" charset="0"/>
                </a:rPr>
                <a:t>www.celticnext.eu</a:t>
              </a:r>
              <a:endParaRPr lang="en-US" sz="4000" b="1" dirty="0">
                <a:solidFill>
                  <a:srgbClr val="0070C0"/>
                </a:solidFill>
                <a:latin typeface="Lato Light" panose="020F03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endParaRP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810" b="17810"/>
            <a:stretch/>
          </p:blipFill>
          <p:spPr>
            <a:xfrm>
              <a:off x="12047984" y="4399730"/>
              <a:ext cx="2104900" cy="1355123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10967864" y="6150949"/>
            <a:ext cx="8208912" cy="1355123"/>
            <a:chOff x="11039872" y="5993904"/>
            <a:chExt cx="8208912" cy="1355123"/>
          </a:xfrm>
        </p:grpSpPr>
        <p:sp>
          <p:nvSpPr>
            <p:cNvPr id="20503" name="Rectangle 22"/>
            <p:cNvSpPr>
              <a:spLocks/>
            </p:cNvSpPr>
            <p:nvPr/>
          </p:nvSpPr>
          <p:spPr bwMode="auto">
            <a:xfrm>
              <a:off x="13490952" y="6386463"/>
              <a:ext cx="5757832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algn="l" eaLnBrk="1" hangingPunct="1"/>
              <a:r>
                <a:rPr lang="en-US" sz="4000" b="1" dirty="0">
                  <a:solidFill>
                    <a:srgbClr val="0070C0"/>
                  </a:solidFill>
                  <a:latin typeface="Lato Light" panose="020F03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Lato" panose="020F0502020204030203" pitchFamily="34" charset="0"/>
                </a:rPr>
                <a:t>reinsch@celticnext.eu</a:t>
              </a:r>
              <a:endParaRPr lang="en-US" sz="4000" b="1" dirty="0">
                <a:solidFill>
                  <a:srgbClr val="0070C0"/>
                </a:solidFill>
                <a:latin typeface="Lato Light" panose="020F03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810" b="17810"/>
            <a:stretch/>
          </p:blipFill>
          <p:spPr>
            <a:xfrm>
              <a:off x="11039872" y="5993904"/>
              <a:ext cx="2104900" cy="1355123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13029808" y="2982597"/>
            <a:ext cx="5993332" cy="1355123"/>
            <a:chOff x="12751396" y="2910589"/>
            <a:chExt cx="5993332" cy="1355123"/>
          </a:xfrm>
        </p:grpSpPr>
        <p:sp>
          <p:nvSpPr>
            <p:cNvPr id="20484" name="Rectangle 3"/>
            <p:cNvSpPr>
              <a:spLocks/>
            </p:cNvSpPr>
            <p:nvPr/>
          </p:nvSpPr>
          <p:spPr bwMode="auto">
            <a:xfrm>
              <a:off x="14297703" y="3280375"/>
              <a:ext cx="444702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algn="ctr"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algn="r" eaLnBrk="1" hangingPunct="1"/>
              <a:r>
                <a:rPr lang="en-US" sz="4000" b="1" dirty="0">
                  <a:solidFill>
                    <a:srgbClr val="0070C0"/>
                  </a:solidFill>
                  <a:latin typeface="Lato Light" panose="020F03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Lato" panose="020F0502020204030203" pitchFamily="34" charset="0"/>
                </a:rPr>
                <a:t>+ </a:t>
              </a:r>
              <a:r>
                <a:rPr lang="en-US" sz="4000" b="1" dirty="0" smtClean="0">
                  <a:solidFill>
                    <a:srgbClr val="0070C0"/>
                  </a:solidFill>
                  <a:latin typeface="Lato Light" panose="020F03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Lato" panose="020F0502020204030203" pitchFamily="34" charset="0"/>
                </a:rPr>
                <a:t>49 6221 989 </a:t>
              </a:r>
              <a:r>
                <a:rPr lang="en-US" sz="4000" b="1" dirty="0" smtClean="0">
                  <a:solidFill>
                    <a:srgbClr val="0070C0"/>
                  </a:solidFill>
                  <a:latin typeface="Lato Light" panose="020F03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Lato" panose="020F0502020204030203" pitchFamily="34" charset="0"/>
                </a:rPr>
                <a:t>210</a:t>
              </a:r>
              <a:endParaRPr lang="en-US" sz="4000" b="1" dirty="0">
                <a:solidFill>
                  <a:srgbClr val="0070C0"/>
                </a:solidFill>
                <a:latin typeface="Lato Light" panose="020F03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endParaRPr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810" b="17810"/>
            <a:stretch/>
          </p:blipFill>
          <p:spPr>
            <a:xfrm>
              <a:off x="12751396" y="2910589"/>
              <a:ext cx="2104900" cy="1355123"/>
            </a:xfrm>
            <a:prstGeom prst="rect">
              <a:avLst/>
            </a:prstGeom>
          </p:spPr>
        </p:pic>
      </p:grp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3768" y="7938120"/>
            <a:ext cx="1330707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720064" y="11206934"/>
            <a:ext cx="141372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>
                <a:hlinkClick r:id="rId7"/>
              </a:rPr>
              <a:t>https://www.linkedin.com/groups/12181580</a:t>
            </a:r>
            <a:r>
              <a:rPr lang="en-GB" dirty="0">
                <a:hlinkClick r:id="rId7"/>
              </a:rPr>
              <a:t>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90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/>
          <p:cNvSpPr>
            <a:spLocks/>
          </p:cNvSpPr>
          <p:nvPr/>
        </p:nvSpPr>
        <p:spPr bwMode="auto">
          <a:xfrm>
            <a:off x="5256544" y="732408"/>
            <a:ext cx="17736656" cy="1301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/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Aleo" panose="020F0502020204030203" pitchFamily="34" charset="0"/>
              </a:rPr>
              <a:t>Updated Technology Roadmap: </a:t>
            </a:r>
            <a:r>
              <a:rPr lang="en-GB" sz="9200" b="1" dirty="0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Aleo" panose="020F0502020204030203" pitchFamily="34" charset="0"/>
              </a:rPr>
              <a:t>CELTIC-NEXT </a:t>
            </a:r>
            <a:r>
              <a:rPr lang="en-GB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Aleo" panose="020F0502020204030203" pitchFamily="34" charset="0"/>
              </a:rPr>
              <a:t>Scope &amp; Research Areas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" t="20767" r="-1031" b="18415"/>
          <a:stretch/>
        </p:blipFill>
        <p:spPr>
          <a:xfrm>
            <a:off x="22648" y="1"/>
            <a:ext cx="5112568" cy="3109352"/>
          </a:xfrm>
          <a:prstGeom prst="rect">
            <a:avLst/>
          </a:prstGeom>
        </p:spPr>
      </p:pic>
      <p:sp>
        <p:nvSpPr>
          <p:cNvPr id="8" name="Content Placeholder 3">
            <a:extLst>
              <a:ext uri="{FF2B5EF4-FFF2-40B4-BE49-F238E27FC236}">
                <a16:creationId xmlns="" xmlns:a16="http://schemas.microsoft.com/office/drawing/2014/main" id="{D0283FD7-10BF-4EFD-85F6-02A55822D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9028" y="5705872"/>
            <a:ext cx="13969552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 smtClean="0">
                <a:solidFill>
                  <a:srgbClr val="0070C0"/>
                </a:solidFill>
                <a:hlinkClick r:id="rId4"/>
              </a:rPr>
              <a:t>https</a:t>
            </a:r>
            <a:r>
              <a:rPr lang="en-GB" sz="4400" dirty="0">
                <a:solidFill>
                  <a:srgbClr val="0070C0"/>
                </a:solidFill>
                <a:hlinkClick r:id="rId4"/>
              </a:rPr>
              <a:t>://</a:t>
            </a:r>
            <a:r>
              <a:rPr lang="en-GB" sz="4400" dirty="0" smtClean="0">
                <a:solidFill>
                  <a:srgbClr val="0070C0"/>
                </a:solidFill>
                <a:hlinkClick r:id="rId4"/>
              </a:rPr>
              <a:t>www.celticnext.eu/celtic-next-scope-and-research</a:t>
            </a:r>
            <a:r>
              <a:rPr lang="en-GB" sz="4400" dirty="0">
                <a:solidFill>
                  <a:srgbClr val="0070C0"/>
                </a:solidFill>
                <a:hlinkClick r:id="rId4"/>
              </a:rPr>
              <a:t>/</a:t>
            </a:r>
            <a:endParaRPr lang="en-GB" sz="4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4400" dirty="0">
              <a:solidFill>
                <a:srgbClr val="0070C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DDDAB8A5-3815-4287-B369-3EB338A580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72520" y="4007391"/>
            <a:ext cx="3960440" cy="55572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90800" y="7866112"/>
            <a:ext cx="201622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lphaUcPeriod"/>
            </a:pPr>
            <a:r>
              <a:rPr lang="en-GB" sz="4400" b="1" dirty="0" smtClean="0"/>
              <a:t>NETWORKING</a:t>
            </a:r>
            <a:endParaRPr lang="en-GB" sz="4400" dirty="0"/>
          </a:p>
          <a:p>
            <a:pPr marL="914400" indent="-914400">
              <a:buFont typeface="+mj-lt"/>
              <a:buAutoNum type="alphaUcPeriod"/>
            </a:pPr>
            <a:r>
              <a:rPr lang="en-GB" sz="4400" b="1" dirty="0" smtClean="0"/>
              <a:t>SERVICES </a:t>
            </a:r>
            <a:r>
              <a:rPr lang="en-GB" sz="4400" b="1" dirty="0"/>
              <a:t>AND APPLICATIONS</a:t>
            </a:r>
            <a:endParaRPr lang="en-GB" sz="4400" dirty="0"/>
          </a:p>
          <a:p>
            <a:pPr marL="914400" indent="-914400">
              <a:buFont typeface="+mj-lt"/>
              <a:buAutoNum type="alphaUcPeriod"/>
            </a:pPr>
            <a:r>
              <a:rPr lang="en-GB" sz="4400" b="1" dirty="0" smtClean="0"/>
              <a:t>FUTURE </a:t>
            </a:r>
            <a:r>
              <a:rPr lang="en-GB" sz="4400" b="1" dirty="0"/>
              <a:t>SERVICE ENABLERS</a:t>
            </a:r>
            <a:endParaRPr lang="en-GB" sz="4400" dirty="0"/>
          </a:p>
          <a:p>
            <a:pPr marL="914400" indent="-914400">
              <a:buFont typeface="+mj-lt"/>
              <a:buAutoNum type="alphaUcPeriod"/>
            </a:pPr>
            <a:r>
              <a:rPr lang="en-GB" sz="4400" b="1" dirty="0" smtClean="0"/>
              <a:t>FUTURE </a:t>
            </a:r>
            <a:r>
              <a:rPr lang="en-GB" sz="4400" b="1" dirty="0"/>
              <a:t>INTERNET / CLOUDS</a:t>
            </a:r>
            <a:endParaRPr lang="en-GB" sz="4400" dirty="0"/>
          </a:p>
          <a:p>
            <a:pPr marL="914400" indent="-914400">
              <a:buFont typeface="+mj-lt"/>
              <a:buAutoNum type="alphaUcPeriod"/>
            </a:pPr>
            <a:r>
              <a:rPr lang="en-GB" sz="4400" b="1" dirty="0" smtClean="0"/>
              <a:t>FUTURE </a:t>
            </a:r>
            <a:r>
              <a:rPr lang="en-GB" sz="4400" b="1" dirty="0"/>
              <a:t>USAGE AREAS AND MULTI-DISCIPLINARY APPROACH</a:t>
            </a:r>
            <a:endParaRPr lang="en-GB" sz="4400" dirty="0"/>
          </a:p>
          <a:p>
            <a:pPr marL="914400" indent="-914400">
              <a:buFont typeface="+mj-lt"/>
              <a:buAutoNum type="alphaUcPeriod"/>
            </a:pP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93523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14736" y="2321496"/>
            <a:ext cx="23137216" cy="9721079"/>
          </a:xfrm>
        </p:spPr>
        <p:txBody>
          <a:bodyPr/>
          <a:lstStyle/>
          <a:p>
            <a:r>
              <a:rPr lang="en-GB" sz="4000" dirty="0" smtClean="0"/>
              <a:t>The </a:t>
            </a:r>
            <a:r>
              <a:rPr lang="en-GB" sz="4000" dirty="0"/>
              <a:t>evolution of ICT services will be achieved via a partnership model 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where </a:t>
            </a:r>
            <a:r>
              <a:rPr lang="en-GB" sz="4000" dirty="0"/>
              <a:t>the vertical sectors collaborate in determining their ICT solutions. </a:t>
            </a:r>
            <a:endParaRPr lang="fr-FR" sz="4000" dirty="0"/>
          </a:p>
          <a:p>
            <a:endParaRPr lang="en-GB" dirty="0" smtClean="0">
              <a:solidFill>
                <a:srgbClr val="0070C0"/>
              </a:solidFill>
            </a:endParaRPr>
          </a:p>
          <a:p>
            <a:r>
              <a:rPr lang="en-GB" sz="4000" dirty="0" smtClean="0">
                <a:solidFill>
                  <a:srgbClr val="0070C0"/>
                </a:solidFill>
              </a:rPr>
              <a:t>Thus CELTIC-NEXT will put emphasis on </a:t>
            </a:r>
          </a:p>
          <a:p>
            <a:r>
              <a:rPr lang="en-GB" sz="4000" u="sng" dirty="0" smtClean="0">
                <a:solidFill>
                  <a:srgbClr val="0070C0"/>
                </a:solidFill>
              </a:rPr>
              <a:t>Core technologies, </a:t>
            </a:r>
            <a:r>
              <a:rPr lang="en-GB" sz="4000" b="1" u="sng" dirty="0" smtClean="0">
                <a:solidFill>
                  <a:srgbClr val="0070C0"/>
                </a:solidFill>
              </a:rPr>
              <a:t>Applications and Services serving Vertical sectors  </a:t>
            </a:r>
            <a:r>
              <a:rPr lang="en-GB" sz="4000" b="1" dirty="0" smtClean="0">
                <a:solidFill>
                  <a:srgbClr val="0070C0"/>
                </a:solidFill>
              </a:rPr>
              <a:t>:</a:t>
            </a:r>
            <a:br>
              <a:rPr lang="en-GB" sz="4000" b="1" dirty="0" smtClean="0">
                <a:solidFill>
                  <a:srgbClr val="0070C0"/>
                </a:solidFill>
              </a:rPr>
            </a:br>
            <a:endParaRPr lang="en-GB" sz="4000" b="1" dirty="0" smtClean="0">
              <a:solidFill>
                <a:srgbClr val="0070C0"/>
              </a:solidFill>
            </a:endParaRPr>
          </a:p>
          <a:p>
            <a:r>
              <a:rPr lang="en-GB" b="1" dirty="0" smtClean="0">
                <a:solidFill>
                  <a:srgbClr val="0070C0"/>
                </a:solidFill>
              </a:rPr>
              <a:t>	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content 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(video, gaming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),</a:t>
            </a:r>
          </a:p>
          <a:p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e-health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  <a:p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smart industry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 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manufacturing</a:t>
            </a:r>
          </a:p>
          <a:p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smart agriculture, </a:t>
            </a:r>
          </a:p>
          <a:p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smart energy</a:t>
            </a:r>
          </a:p>
          <a:p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smart mobility (including connected cars) 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smart cities 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e-commerce, </a:t>
            </a:r>
            <a:r>
              <a:rPr lang="en-GB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fintech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,….</a:t>
            </a: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dirty="0" smtClean="0">
                <a:solidFill>
                  <a:srgbClr val="0099FF"/>
                </a:solidFill>
              </a:rPr>
              <a:t>                                                                    https</a:t>
            </a:r>
            <a:r>
              <a:rPr lang="en-GB" dirty="0">
                <a:solidFill>
                  <a:srgbClr val="0099FF"/>
                </a:solidFill>
              </a:rPr>
              <a:t>://www.celticnext.eu/celtic-next-scope-and-research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838200" y="713319"/>
            <a:ext cx="22515040" cy="1248138"/>
          </a:xfrm>
        </p:spPr>
        <p:txBody>
          <a:bodyPr/>
          <a:lstStyle/>
          <a:p>
            <a:r>
              <a:rPr lang="fr-FR" dirty="0" smtClean="0">
                <a:solidFill>
                  <a:srgbClr val="0070C0"/>
                </a:solidFill>
              </a:rPr>
              <a:t>CELTIC-NEXT end to end perspective </a:t>
            </a:r>
            <a:r>
              <a:rPr lang="fr-FR" dirty="0" err="1" smtClean="0">
                <a:solidFill>
                  <a:srgbClr val="0070C0"/>
                </a:solidFill>
              </a:rPr>
              <a:t>including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verticals</a:t>
            </a:r>
            <a:endParaRPr lang="fr-FR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80032" y="6569968"/>
            <a:ext cx="11589051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52840" y="593304"/>
            <a:ext cx="3673853" cy="347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56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" t="20767" r="-1031" b="18415"/>
          <a:stretch/>
        </p:blipFill>
        <p:spPr>
          <a:xfrm>
            <a:off x="22648" y="1"/>
            <a:ext cx="4104456" cy="2496240"/>
          </a:xfrm>
          <a:prstGeom prst="rect">
            <a:avLst/>
          </a:prstGeom>
        </p:spPr>
      </p:pic>
      <p:sp>
        <p:nvSpPr>
          <p:cNvPr id="14348" name="Rectangle 11"/>
          <p:cNvSpPr>
            <a:spLocks/>
          </p:cNvSpPr>
          <p:nvPr/>
        </p:nvSpPr>
        <p:spPr bwMode="auto">
          <a:xfrm>
            <a:off x="5424848" y="305272"/>
            <a:ext cx="144000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/>
            <a:r>
              <a:rPr lang="en-US" sz="9200" b="1" dirty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Aleo" panose="020F0502020204030203" pitchFamily="34" charset="0"/>
              </a:rPr>
              <a:t>Next </a:t>
            </a:r>
            <a:r>
              <a:rPr lang="en-US" sz="9200" b="1" dirty="0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Aleo" panose="020F0502020204030203" pitchFamily="34" charset="0"/>
              </a:rPr>
              <a:t>CELTIC </a:t>
            </a:r>
            <a:r>
              <a:rPr lang="en-US" sz="9200" b="1" dirty="0" smtClean="0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  <a:sym typeface="Aleo" panose="020F0502020204030203" pitchFamily="34" charset="0"/>
              </a:rPr>
              <a:t>Call</a:t>
            </a:r>
            <a:endParaRPr lang="en-US" sz="9200" b="1" dirty="0">
              <a:solidFill>
                <a:srgbClr val="0070C0"/>
              </a:solidFill>
              <a:latin typeface="Aleo" panose="020F0502020204030203" pitchFamily="34" charset="0"/>
              <a:ea typeface="Aleo" panose="020F0502020204030203" pitchFamily="34" charset="0"/>
              <a:cs typeface="Aleo" panose="020F0502020204030203" pitchFamily="34" charset="0"/>
              <a:sym typeface="Aleo" panose="020F0502020204030203" pitchFamily="34" charset="0"/>
            </a:endParaRPr>
          </a:p>
        </p:txBody>
      </p:sp>
      <p:sp>
        <p:nvSpPr>
          <p:cNvPr id="3" name="Rectangle 12"/>
          <p:cNvSpPr>
            <a:spLocks/>
          </p:cNvSpPr>
          <p:nvPr/>
        </p:nvSpPr>
        <p:spPr bwMode="auto">
          <a:xfrm>
            <a:off x="911404" y="3833664"/>
            <a:ext cx="13152804" cy="1015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GB" sz="6000" b="1" dirty="0" smtClean="0">
                <a:solidFill>
                  <a:srgbClr val="0070C0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 </a:t>
            </a:r>
            <a:endParaRPr lang="en-GB" sz="4400" dirty="0">
              <a:solidFill>
                <a:schemeClr val="tx1"/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  <a:p>
            <a:pPr algn="l" eaLnBrk="1" hangingPunct="1">
              <a:spcAft>
                <a:spcPts val="600"/>
              </a:spcAft>
            </a:pPr>
            <a:r>
              <a:rPr lang="en-GB" sz="4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Any ICT subject is eligible, </a:t>
            </a:r>
            <a:r>
              <a:rPr lang="en-GB" sz="4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/>
            </a:r>
            <a:br>
              <a:rPr lang="en-GB" sz="4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</a:br>
            <a:r>
              <a:rPr lang="en-GB" sz="4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including </a:t>
            </a:r>
            <a:r>
              <a:rPr lang="en-GB" sz="4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application to vertical </a:t>
            </a:r>
            <a:r>
              <a:rPr lang="en-GB" sz="4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sectors</a:t>
            </a:r>
          </a:p>
          <a:p>
            <a:pPr algn="l" eaLnBrk="1" hangingPunct="1">
              <a:spcAft>
                <a:spcPts val="600"/>
              </a:spcAft>
            </a:pPr>
            <a:endParaRPr lang="en-GB" sz="4400" b="1" dirty="0">
              <a:solidFill>
                <a:schemeClr val="accent6">
                  <a:lumMod val="75000"/>
                </a:schemeClr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  <a:p>
            <a:pPr algn="l" eaLnBrk="1" hangingPunct="1">
              <a:spcAft>
                <a:spcPts val="600"/>
              </a:spcAft>
            </a:pPr>
            <a:r>
              <a:rPr lang="en-GB" sz="4400" b="1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Preparing </a:t>
            </a:r>
            <a:r>
              <a:rPr lang="en-GB" sz="4400" b="1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and submitting a </a:t>
            </a:r>
            <a:r>
              <a:rPr lang="en-GB" sz="4400" b="1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CELTIC-NEXT </a:t>
            </a:r>
            <a:r>
              <a:rPr lang="en-GB" sz="4400" b="1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project </a:t>
            </a:r>
            <a:r>
              <a:rPr lang="en-GB" sz="4400" b="1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/>
            </a:r>
            <a:br>
              <a:rPr lang="en-GB" sz="4400" b="1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</a:br>
            <a:r>
              <a:rPr lang="en-GB" sz="4400" b="1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proposal is easy: </a:t>
            </a:r>
            <a:endParaRPr lang="en-GB" sz="4400" b="1" dirty="0" smtClean="0">
              <a:solidFill>
                <a:schemeClr val="tx1"/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  <a:p>
            <a:pPr algn="l" eaLnBrk="1" hangingPunct="1">
              <a:spcAft>
                <a:spcPts val="600"/>
              </a:spcAft>
            </a:pPr>
            <a:endParaRPr lang="en-GB" sz="4400" b="1" dirty="0">
              <a:solidFill>
                <a:schemeClr val="tx1"/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  <a:p>
            <a:pPr marL="1314450" lvl="1" indent="-571500" algn="l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4400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R</a:t>
            </a:r>
            <a:r>
              <a:rPr lang="en-GB" sz="4400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egister </a:t>
            </a:r>
            <a:r>
              <a:rPr lang="en-GB" sz="4400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on the </a:t>
            </a:r>
            <a:r>
              <a:rPr lang="en-GB" sz="4400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CELTIC-NEXT </a:t>
            </a:r>
            <a:r>
              <a:rPr lang="en-GB" sz="4400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Online proposal tool</a:t>
            </a:r>
          </a:p>
          <a:p>
            <a:pPr marL="1314450" lvl="1" indent="-571500" algn="l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F</a:t>
            </a:r>
            <a:r>
              <a:rPr lang="en-GB" sz="4400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ill </a:t>
            </a:r>
            <a:r>
              <a:rPr lang="en-GB" sz="4400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in the web </a:t>
            </a:r>
            <a:r>
              <a:rPr lang="en-GB" sz="4400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forms</a:t>
            </a:r>
          </a:p>
          <a:p>
            <a:pPr marL="1314450" lvl="1" indent="-571500" algn="l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4400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Download the proposal template</a:t>
            </a:r>
            <a:endParaRPr lang="en-GB" sz="4400" dirty="0">
              <a:solidFill>
                <a:schemeClr val="tx1"/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  <a:p>
            <a:pPr marL="1314450" lvl="1" indent="-571500" algn="l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U</a:t>
            </a:r>
            <a:r>
              <a:rPr lang="en-GB" sz="4400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pload </a:t>
            </a:r>
            <a:r>
              <a:rPr lang="en-GB" sz="4400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your </a:t>
            </a:r>
            <a:r>
              <a:rPr lang="en-GB" sz="4400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proposal</a:t>
            </a:r>
            <a:r>
              <a:rPr lang="en-GB" sz="4400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/>
            </a:r>
            <a:br>
              <a:rPr lang="en-GB" sz="4400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</a:br>
            <a:r>
              <a:rPr lang="en-GB" sz="4400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/>
            </a:r>
            <a:br>
              <a:rPr lang="en-GB" sz="4400" dirty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</a:br>
            <a:r>
              <a:rPr lang="en-GB" sz="4400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/>
            </a:r>
            <a:br>
              <a:rPr lang="en-GB" sz="4400" dirty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</a:br>
            <a:r>
              <a:rPr lang="en-GB" sz="3600" b="1" u="sng" dirty="0" smtClean="0">
                <a:solidFill>
                  <a:srgbClr val="0070C0"/>
                </a:solidFill>
                <a:latin typeface="+mn-lt"/>
                <a:hlinkClick r:id="rId4"/>
              </a:rPr>
              <a:t>https</a:t>
            </a:r>
            <a:r>
              <a:rPr lang="en-GB" sz="3600" b="1" u="sng" dirty="0">
                <a:solidFill>
                  <a:srgbClr val="0070C0"/>
                </a:solidFill>
                <a:latin typeface="+mn-lt"/>
                <a:hlinkClick r:id="rId4"/>
              </a:rPr>
              <a:t>://</a:t>
            </a:r>
            <a:r>
              <a:rPr lang="en-GB" sz="3600" b="1" u="sng" dirty="0" smtClean="0">
                <a:solidFill>
                  <a:srgbClr val="0070C0"/>
                </a:solidFill>
                <a:latin typeface="+mn-lt"/>
                <a:hlinkClick r:id="rId4"/>
              </a:rPr>
              <a:t>www.celticnext.eu/call-information</a:t>
            </a:r>
            <a:r>
              <a:rPr lang="en-GB" sz="3600" b="1" u="sng" dirty="0">
                <a:solidFill>
                  <a:srgbClr val="0070C0"/>
                </a:solidFill>
                <a:latin typeface="+mn-lt"/>
                <a:hlinkClick r:id="rId4"/>
              </a:rPr>
              <a:t>/</a:t>
            </a:r>
            <a:r>
              <a:rPr lang="en-GB" sz="4000" b="1" dirty="0" smtClean="0">
                <a:solidFill>
                  <a:srgbClr val="0070C0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  </a:t>
            </a:r>
            <a:endParaRPr lang="en-GB" sz="4000" b="1" dirty="0">
              <a:solidFill>
                <a:srgbClr val="0070C0"/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  <a:p>
            <a:pPr marL="0" lvl="1" indent="0" algn="l" eaLnBrk="1" hangingPunct="1">
              <a:spcAft>
                <a:spcPts val="600"/>
              </a:spcAft>
            </a:pPr>
            <a:r>
              <a:rPr lang="en-GB" sz="4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/>
            </a:r>
            <a:br>
              <a:rPr lang="en-GB" sz="4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</a:br>
            <a:endParaRPr lang="en-GB" sz="4400" b="1" dirty="0">
              <a:solidFill>
                <a:schemeClr val="accent6">
                  <a:lumMod val="75000"/>
                </a:schemeClr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  <a:p>
            <a:pPr algn="l" eaLnBrk="1" hangingPunct="1">
              <a:spcAft>
                <a:spcPts val="600"/>
              </a:spcAft>
            </a:pPr>
            <a:endParaRPr lang="en-GB" sz="4400" dirty="0">
              <a:solidFill>
                <a:schemeClr val="tx1"/>
              </a:solidFill>
              <a:latin typeface="+mn-lt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</p:txBody>
      </p:sp>
      <p:grpSp>
        <p:nvGrpSpPr>
          <p:cNvPr id="9" name="Group 4"/>
          <p:cNvGrpSpPr/>
          <p:nvPr/>
        </p:nvGrpSpPr>
        <p:grpSpPr>
          <a:xfrm>
            <a:off x="13072864" y="2671691"/>
            <a:ext cx="10089504" cy="10044993"/>
            <a:chOff x="12768064" y="2870063"/>
            <a:chExt cx="10089504" cy="10044993"/>
          </a:xfrm>
        </p:grpSpPr>
        <p:pic>
          <p:nvPicPr>
            <p:cNvPr id="11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68064" y="2870063"/>
              <a:ext cx="9937104" cy="9892593"/>
            </a:xfrm>
            <a:prstGeom prst="rect">
              <a:avLst/>
            </a:prstGeom>
          </p:spPr>
        </p:pic>
        <p:sp>
          <p:nvSpPr>
            <p:cNvPr id="12" name="TextBox 1"/>
            <p:cNvSpPr txBox="1"/>
            <p:nvPr/>
          </p:nvSpPr>
          <p:spPr>
            <a:xfrm>
              <a:off x="15280081" y="11151979"/>
              <a:ext cx="5048823" cy="7694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4400" b="1" dirty="0" smtClean="0">
                  <a:solidFill>
                    <a:schemeClr val="tx2"/>
                  </a:solidFill>
                </a:rPr>
                <a:t>www.celticnext.eu</a:t>
              </a:r>
              <a:endParaRPr lang="en-GB" sz="4400" b="1" dirty="0">
                <a:solidFill>
                  <a:schemeClr val="tx2"/>
                </a:solidFill>
              </a:endParaRPr>
            </a:p>
          </p:txBody>
        </p:sp>
        <p:pic>
          <p:nvPicPr>
            <p:cNvPr id="13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920464" y="3022463"/>
              <a:ext cx="9937104" cy="9892593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14796104" y="506924"/>
            <a:ext cx="64906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spcAft>
                <a:spcPts val="600"/>
              </a:spcAft>
            </a:pPr>
            <a:r>
              <a:rPr lang="en-GB" sz="6600" b="1" dirty="0">
                <a:solidFill>
                  <a:srgbClr val="0070C0"/>
                </a:solidFill>
                <a:latin typeface="Calibri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14</a:t>
            </a:r>
            <a:r>
              <a:rPr lang="en-GB" sz="6600" b="1" baseline="30000" dirty="0">
                <a:solidFill>
                  <a:srgbClr val="0070C0"/>
                </a:solidFill>
                <a:latin typeface="Calibri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th</a:t>
            </a:r>
            <a:r>
              <a:rPr lang="en-GB" sz="6600" b="1" dirty="0">
                <a:solidFill>
                  <a:srgbClr val="0070C0"/>
                </a:solidFill>
                <a:latin typeface="Calibri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 October 2019</a:t>
            </a:r>
            <a:endParaRPr lang="en-GB" sz="6600" b="1" dirty="0">
              <a:solidFill>
                <a:srgbClr val="0070C0"/>
              </a:solidFill>
              <a:latin typeface="Calibri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66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328" y="17240"/>
            <a:ext cx="9289032" cy="24151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4571" y="17240"/>
            <a:ext cx="20942485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defTabSz="2176857" eaLnBrk="1" latinLnBrk="0" hangingPunct="1">
              <a:buNone/>
              <a:defRPr sz="9200" b="1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defRPr>
            </a:lvl1pPr>
          </a:lstStyle>
          <a:p>
            <a:r>
              <a:rPr lang="en-GB" sz="8800" dirty="0"/>
              <a:t>Step 1: Proposal Submission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" t="192" r="44522" b="54071"/>
          <a:stretch/>
        </p:blipFill>
        <p:spPr bwMode="auto">
          <a:xfrm>
            <a:off x="15072320" y="3003437"/>
            <a:ext cx="8730832" cy="60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14473677" y="2825552"/>
            <a:ext cx="6336704" cy="86409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9660" y="9450288"/>
            <a:ext cx="8773491" cy="378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/>
          <p:nvPr/>
        </p:nvSpPr>
        <p:spPr>
          <a:xfrm>
            <a:off x="13536150" y="9384036"/>
            <a:ext cx="7938341" cy="86409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7119088" y="12474625"/>
            <a:ext cx="4866000" cy="61248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2849" y="11341616"/>
            <a:ext cx="13825538" cy="1943385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CPP (CELTIC Project Proposal) template available on CELTIC-NEXT Web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rot="20491167">
            <a:off x="10670787" y="10592208"/>
            <a:ext cx="3661040" cy="5174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800" y="2753544"/>
            <a:ext cx="11885583" cy="680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958752" y="8730208"/>
            <a:ext cx="7488832" cy="86409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62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328" y="17240"/>
            <a:ext cx="9289032" cy="2415148"/>
          </a:xfrm>
          <a:prstGeom prst="rect">
            <a:avLst/>
          </a:prstGeom>
        </p:spPr>
      </p:pic>
      <p:sp>
        <p:nvSpPr>
          <p:cNvPr id="184323" name="Rectangle 3"/>
          <p:cNvSpPr>
            <a:spLocks noGrp="1" noChangeArrowheads="1"/>
          </p:cNvSpPr>
          <p:nvPr>
            <p:ph idx="1"/>
          </p:nvPr>
        </p:nvSpPr>
        <p:spPr>
          <a:xfrm>
            <a:off x="4343128" y="7290096"/>
            <a:ext cx="16897880" cy="612063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17709" tIns="108855" rIns="217709" bIns="108855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1088547" indent="-1088547">
              <a:spcBef>
                <a:spcPts val="714"/>
              </a:spcBef>
              <a:buFont typeface="+mj-lt"/>
              <a:buAutoNum type="arabicPeriod"/>
            </a:pPr>
            <a:r>
              <a:rPr lang="en-GB" sz="5700" dirty="0">
                <a:solidFill>
                  <a:srgbClr val="0070C0"/>
                </a:solidFill>
              </a:rPr>
              <a:t>Proposal submission</a:t>
            </a:r>
          </a:p>
          <a:p>
            <a:pPr marL="1088547" indent="-1088547">
              <a:spcBef>
                <a:spcPts val="714"/>
              </a:spcBef>
              <a:buFont typeface="+mj-lt"/>
              <a:buAutoNum type="arabicPeriod"/>
            </a:pPr>
            <a:r>
              <a:rPr lang="en-GB" sz="5700" dirty="0">
                <a:solidFill>
                  <a:srgbClr val="0070C0"/>
                </a:solidFill>
              </a:rPr>
              <a:t>Evaluation</a:t>
            </a:r>
          </a:p>
          <a:p>
            <a:pPr marL="1088547" indent="-1088547">
              <a:spcBef>
                <a:spcPts val="714"/>
              </a:spcBef>
              <a:buFont typeface="+mj-lt"/>
              <a:buAutoNum type="arabicPeriod"/>
            </a:pPr>
            <a:r>
              <a:rPr lang="en-GB" sz="5700" dirty="0">
                <a:solidFill>
                  <a:srgbClr val="0070C0"/>
                </a:solidFill>
              </a:rPr>
              <a:t>Label decision</a:t>
            </a:r>
          </a:p>
          <a:p>
            <a:pPr marL="1088547" indent="-1088547">
              <a:spcBef>
                <a:spcPts val="714"/>
              </a:spcBef>
              <a:buFont typeface="+mj-lt"/>
              <a:buAutoNum type="arabicPeriod"/>
            </a:pPr>
            <a:r>
              <a:rPr lang="en-GB" sz="5700" dirty="0">
                <a:solidFill>
                  <a:srgbClr val="0070C0"/>
                </a:solidFill>
              </a:rPr>
              <a:t>Evaluation Results to the Submitters</a:t>
            </a:r>
          </a:p>
          <a:p>
            <a:pPr marL="1088547" indent="-1088547">
              <a:spcBef>
                <a:spcPts val="714"/>
              </a:spcBef>
              <a:buFont typeface="+mj-lt"/>
              <a:buAutoNum type="arabicPeriod"/>
            </a:pPr>
            <a:endParaRPr lang="en-GB" sz="5700" dirty="0">
              <a:solidFill>
                <a:srgbClr val="0070C0"/>
              </a:solidFill>
            </a:endParaRPr>
          </a:p>
          <a:p>
            <a:pPr marL="0" indent="0">
              <a:spcBef>
                <a:spcPts val="714"/>
              </a:spcBef>
              <a:buNone/>
            </a:pPr>
            <a:r>
              <a:rPr lang="en-GB" sz="5700" dirty="0">
                <a:solidFill>
                  <a:srgbClr val="0070C0"/>
                </a:solidFill>
              </a:rPr>
              <a:t>In Parallel: Contact your national authorities: </a:t>
            </a:r>
            <a:r>
              <a:rPr lang="en-GB" sz="5700" dirty="0">
                <a:solidFill>
                  <a:srgbClr val="0070C0"/>
                </a:solidFill>
                <a:hlinkClick r:id="rId4"/>
              </a:rPr>
              <a:t>https://</a:t>
            </a:r>
            <a:r>
              <a:rPr lang="en-GB" sz="5700" dirty="0" smtClean="0">
                <a:solidFill>
                  <a:srgbClr val="0070C0"/>
                </a:solidFill>
                <a:hlinkClick r:id="rId4"/>
              </a:rPr>
              <a:t>www.celticnext.eu/public-authorities/</a:t>
            </a:r>
            <a:endParaRPr lang="en-GB" sz="5700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714"/>
              </a:spcBef>
              <a:buNone/>
            </a:pPr>
            <a:endParaRPr lang="en-GB" sz="5700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6704" y="0"/>
            <a:ext cx="20942485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 anchor="ctr">
            <a:normAutofit/>
          </a:bodyPr>
          <a:lstStyle>
            <a:lvl1pPr defTabSz="2176857" eaLnBrk="1" latinLnBrk="0" hangingPunct="1">
              <a:buNone/>
              <a:defRPr sz="9200" b="1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defRPr>
            </a:lvl1pPr>
          </a:lstStyle>
          <a:p>
            <a:r>
              <a:rPr lang="en-GB" dirty="0" smtClean="0"/>
              <a:t>Celtic </a:t>
            </a:r>
            <a:r>
              <a:rPr lang="en-GB" dirty="0"/>
              <a:t>Label </a:t>
            </a:r>
            <a:r>
              <a:rPr lang="en-GB" dirty="0" smtClean="0"/>
              <a:t>in </a:t>
            </a:r>
            <a:r>
              <a:rPr lang="en-GB" dirty="0"/>
              <a:t>6 </a:t>
            </a:r>
            <a:r>
              <a:rPr lang="en-GB" dirty="0" smtClean="0"/>
              <a:t>Weeks 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950" y="3041576"/>
            <a:ext cx="1494377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816736" y="12402616"/>
            <a:ext cx="5116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www.celticnext.eu</a:t>
            </a:r>
            <a:r>
              <a:rPr lang="en-GB" sz="1600" dirty="0" smtClean="0"/>
              <a:t> 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237679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328" y="17240"/>
            <a:ext cx="9289032" cy="24151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0595" y="233264"/>
            <a:ext cx="13669677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defTabSz="2176857" eaLnBrk="1" latinLnBrk="0" hangingPunct="1">
              <a:buNone/>
              <a:defRPr sz="9200" b="1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defRPr>
            </a:lvl1pPr>
          </a:lstStyle>
          <a:p>
            <a:r>
              <a:rPr lang="en-GB" sz="8800" dirty="0"/>
              <a:t>Step 2: Proposal Evaluation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>
          <a:xfrm>
            <a:off x="1174776" y="2393504"/>
            <a:ext cx="19790357" cy="144016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17709" tIns="108855" rIns="217709" bIns="108855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spcBef>
                <a:spcPts val="714"/>
              </a:spcBef>
              <a:buNone/>
            </a:pPr>
            <a:r>
              <a:rPr lang="en-GB" sz="6000" b="1" dirty="0">
                <a:solidFill>
                  <a:srgbClr val="0070C0"/>
                </a:solidFill>
              </a:rPr>
              <a:t>Evaluation by the Group of </a:t>
            </a:r>
            <a:r>
              <a:rPr lang="en-GB" sz="6000" b="1" dirty="0" smtClean="0">
                <a:solidFill>
                  <a:srgbClr val="0070C0"/>
                </a:solidFill>
              </a:rPr>
              <a:t>Experts</a:t>
            </a:r>
            <a:r>
              <a:rPr lang="en-GB" sz="6000" b="1" baseline="30000" dirty="0" smtClean="0">
                <a:solidFill>
                  <a:srgbClr val="0070C0"/>
                </a:solidFill>
              </a:rPr>
              <a:t>*)</a:t>
            </a:r>
            <a:r>
              <a:rPr lang="en-GB" sz="6000" b="1" dirty="0" smtClean="0">
                <a:solidFill>
                  <a:srgbClr val="0070C0"/>
                </a:solidFill>
              </a:rPr>
              <a:t> </a:t>
            </a:r>
            <a:r>
              <a:rPr lang="en-GB" sz="6000" b="1" dirty="0">
                <a:solidFill>
                  <a:srgbClr val="0070C0"/>
                </a:solidFill>
              </a:rPr>
              <a:t>(GoE) 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0787" y="3977680"/>
            <a:ext cx="18626069" cy="4867262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Calibri"/>
              </a:rPr>
              <a:t>List of </a:t>
            </a:r>
            <a:r>
              <a:rPr lang="en-GB" dirty="0" smtClean="0">
                <a:solidFill>
                  <a:srgbClr val="0070C0"/>
                </a:solidFill>
                <a:latin typeface="Calibri"/>
              </a:rPr>
              <a:t>Evaluation Criteria:</a:t>
            </a:r>
          </a:p>
          <a:p>
            <a:endParaRPr lang="en-GB" dirty="0">
              <a:solidFill>
                <a:srgbClr val="0070C0"/>
              </a:solidFill>
              <a:latin typeface="Calibri"/>
            </a:endParaRPr>
          </a:p>
          <a:p>
            <a:r>
              <a:rPr lang="en-GB" sz="3800" dirty="0">
                <a:solidFill>
                  <a:srgbClr val="0070C0"/>
                </a:solidFill>
                <a:latin typeface="Calibri"/>
              </a:rPr>
              <a:t>1. Excellence and technological innovation</a:t>
            </a:r>
          </a:p>
          <a:p>
            <a:r>
              <a:rPr lang="en-GB" sz="3800" dirty="0">
                <a:solidFill>
                  <a:srgbClr val="0070C0"/>
                </a:solidFill>
                <a:latin typeface="Calibri"/>
              </a:rPr>
              <a:t>2. Strategic relevance and impact</a:t>
            </a:r>
          </a:p>
          <a:p>
            <a:r>
              <a:rPr lang="en-GB" sz="3800" dirty="0">
                <a:solidFill>
                  <a:srgbClr val="0070C0"/>
                </a:solidFill>
                <a:latin typeface="Calibri"/>
              </a:rPr>
              <a:t>3. Potentials for exploitation of the results and for future business</a:t>
            </a:r>
          </a:p>
          <a:p>
            <a:r>
              <a:rPr lang="en-GB" sz="3800" dirty="0">
                <a:solidFill>
                  <a:srgbClr val="0070C0"/>
                </a:solidFill>
                <a:latin typeface="Calibri"/>
              </a:rPr>
              <a:t>4. Quality and efficiency of the implementation of the project proposal</a:t>
            </a:r>
          </a:p>
          <a:p>
            <a:r>
              <a:rPr lang="en-GB" sz="3800" dirty="0">
                <a:solidFill>
                  <a:srgbClr val="0070C0"/>
                </a:solidFill>
                <a:latin typeface="Calibri"/>
              </a:rPr>
              <a:t>5. Quality of the proposed consortium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95881" y="9675106"/>
            <a:ext cx="6709015" cy="1974162"/>
          </a:xfrm>
          <a:prstGeom prst="rect">
            <a:avLst/>
          </a:prstGeom>
          <a:noFill/>
        </p:spPr>
        <p:txBody>
          <a:bodyPr wrap="none" lIns="217709" tIns="108855" rIns="217709" bIns="108855" rtlCol="0">
            <a:spAutoFit/>
          </a:bodyPr>
          <a:lstStyle/>
          <a:p>
            <a:r>
              <a:rPr lang="en-GB" sz="3800" dirty="0">
                <a:solidFill>
                  <a:srgbClr val="0070C0"/>
                </a:solidFill>
              </a:rPr>
              <a:t>S = Suitable for Labelling</a:t>
            </a:r>
          </a:p>
          <a:p>
            <a:r>
              <a:rPr lang="en-GB" sz="3800" dirty="0">
                <a:solidFill>
                  <a:srgbClr val="0070C0"/>
                </a:solidFill>
              </a:rPr>
              <a:t>M = Modifications required</a:t>
            </a:r>
          </a:p>
          <a:p>
            <a:r>
              <a:rPr lang="en-GB" sz="3800" dirty="0">
                <a:solidFill>
                  <a:srgbClr val="0070C0"/>
                </a:solidFill>
              </a:rPr>
              <a:t>N = Not suitable for Labelling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8239" y="9357146"/>
            <a:ext cx="9097009" cy="376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840405" y="7844877"/>
            <a:ext cx="7872875" cy="1389387"/>
          </a:xfrm>
          <a:prstGeom prst="rect">
            <a:avLst/>
          </a:prstGeom>
        </p:spPr>
        <p:txBody>
          <a:bodyPr wrap="square" lIns="217709" tIns="108855" rIns="217709" bIns="108855">
            <a:spAutoFit/>
          </a:bodyPr>
          <a:lstStyle/>
          <a:p>
            <a:r>
              <a:rPr lang="en-GB" sz="3800" dirty="0"/>
              <a:t>Example of a typical outcome of </a:t>
            </a:r>
            <a:r>
              <a:rPr lang="en-GB" sz="3800" dirty="0" err="1"/>
              <a:t>GoE</a:t>
            </a:r>
            <a:r>
              <a:rPr lang="en-GB" sz="3800" dirty="0"/>
              <a:t> Evaluations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62808" y="12402616"/>
            <a:ext cx="1197693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800" b="1" baseline="30000" dirty="0" smtClean="0">
                <a:solidFill>
                  <a:srgbClr val="0070C0"/>
                </a:solidFill>
                <a:latin typeface="Calibri"/>
              </a:rPr>
              <a:t>*)</a:t>
            </a:r>
            <a:r>
              <a:rPr lang="en-GB" sz="3800" b="1" dirty="0" smtClean="0">
                <a:solidFill>
                  <a:srgbClr val="0070C0"/>
                </a:solidFill>
                <a:latin typeface="Calibri"/>
              </a:rPr>
              <a:t> Most Experts are from the Celtic Core Group Companies</a:t>
            </a:r>
            <a:endParaRPr lang="en-GB" sz="3800" b="1" dirty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78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8792" y="259552"/>
            <a:ext cx="20942485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defTabSz="2176857" eaLnBrk="1" latinLnBrk="0" hangingPunct="1">
              <a:buNone/>
              <a:defRPr sz="9200" b="1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defRPr>
            </a:lvl1pPr>
          </a:lstStyle>
          <a:p>
            <a:r>
              <a:rPr lang="en-GB" dirty="0" smtClean="0"/>
              <a:t>Step 2 Evaluation  </a:t>
            </a:r>
            <a:endParaRPr lang="en-GB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>
          <a:xfrm>
            <a:off x="2194731" y="2033464"/>
            <a:ext cx="19790357" cy="1584176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17709" tIns="108855" rIns="217709" bIns="108855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spcBef>
                <a:spcPts val="714"/>
              </a:spcBef>
              <a:buNone/>
            </a:pPr>
            <a:r>
              <a:rPr lang="en-GB" sz="4800" b="1" dirty="0">
                <a:solidFill>
                  <a:srgbClr val="0070C0"/>
                </a:solidFill>
              </a:rPr>
              <a:t>2. Evaluation by Public </a:t>
            </a:r>
            <a:r>
              <a:rPr lang="en-GB" sz="4800" b="1" dirty="0" smtClean="0">
                <a:solidFill>
                  <a:srgbClr val="0070C0"/>
                </a:solidFill>
              </a:rPr>
              <a:t>Authorities</a:t>
            </a:r>
            <a:endParaRPr lang="en-GB" sz="4400" b="1" dirty="0">
              <a:solidFill>
                <a:srgbClr val="0070C0"/>
              </a:solidFill>
            </a:endParaRPr>
          </a:p>
          <a:p>
            <a:pPr marL="0" indent="0">
              <a:spcBef>
                <a:spcPts val="714"/>
              </a:spcBef>
              <a:buNone/>
            </a:pPr>
            <a:r>
              <a:rPr lang="en-GB" sz="4400" b="1" dirty="0">
                <a:solidFill>
                  <a:srgbClr val="0070C0"/>
                </a:solidFill>
              </a:rPr>
              <a:t>Example of a typical outcome of PA Evaluations:</a:t>
            </a:r>
          </a:p>
          <a:p>
            <a:pPr marL="0" indent="0">
              <a:spcBef>
                <a:spcPts val="714"/>
              </a:spcBef>
              <a:buNone/>
            </a:pPr>
            <a:endParaRPr lang="en-GB" sz="4800" b="1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685" y="4189346"/>
            <a:ext cx="21156547" cy="173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928" y="7650088"/>
            <a:ext cx="19874208" cy="437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328" y="17240"/>
            <a:ext cx="9289032" cy="24151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816736" y="12402616"/>
            <a:ext cx="5116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www.celticnext.eu</a:t>
            </a:r>
            <a:r>
              <a:rPr lang="en-GB" sz="1600" dirty="0" smtClean="0"/>
              <a:t> 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345517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0760" y="233264"/>
            <a:ext cx="20942485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defTabSz="2176857" eaLnBrk="1" latinLnBrk="0" hangingPunct="1">
              <a:buNone/>
              <a:defRPr sz="9200" b="1">
                <a:solidFill>
                  <a:srgbClr val="0070C0"/>
                </a:solidFill>
                <a:latin typeface="Aleo" panose="020F0502020204030203" pitchFamily="34" charset="0"/>
                <a:ea typeface="Aleo" panose="020F0502020204030203" pitchFamily="34" charset="0"/>
                <a:cs typeface="Aleo" panose="020F0502020204030203" pitchFamily="34" charset="0"/>
              </a:defRPr>
            </a:lvl1pPr>
          </a:lstStyle>
          <a:p>
            <a:r>
              <a:rPr lang="en-GB" dirty="0"/>
              <a:t>Step 3: Label Decision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29835" y="8586192"/>
            <a:ext cx="21891424" cy="4176464"/>
          </a:xfrm>
        </p:spPr>
        <p:txBody>
          <a:bodyPr/>
          <a:lstStyle/>
          <a:p>
            <a:r>
              <a:rPr lang="en-GB" sz="5700" dirty="0">
                <a:solidFill>
                  <a:srgbClr val="0070C0"/>
                </a:solidFill>
              </a:rPr>
              <a:t>The decision on the label of proposals is taken in a common meeting of the Public Authorities and the </a:t>
            </a:r>
            <a:r>
              <a:rPr lang="en-GB" sz="5700" dirty="0" smtClean="0">
                <a:solidFill>
                  <a:srgbClr val="0070C0"/>
                </a:solidFill>
              </a:rPr>
              <a:t>CELTIC </a:t>
            </a:r>
            <a:r>
              <a:rPr lang="en-GB" sz="5700" dirty="0">
                <a:solidFill>
                  <a:srgbClr val="0070C0"/>
                </a:solidFill>
              </a:rPr>
              <a:t>Core Group.</a:t>
            </a:r>
          </a:p>
          <a:p>
            <a:r>
              <a:rPr lang="en-GB" sz="5700" dirty="0">
                <a:solidFill>
                  <a:srgbClr val="0070C0"/>
                </a:solidFill>
              </a:rPr>
              <a:t>In addition to technical quality and business relevance national priorities can also be a criterion.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007424" y="2444306"/>
            <a:ext cx="10854464" cy="6007130"/>
            <a:chOff x="7245704" y="2444306"/>
            <a:chExt cx="10854464" cy="6007130"/>
          </a:xfrm>
        </p:grpSpPr>
        <p:grpSp>
          <p:nvGrpSpPr>
            <p:cNvPr id="9" name="Group 8"/>
            <p:cNvGrpSpPr/>
            <p:nvPr/>
          </p:nvGrpSpPr>
          <p:grpSpPr>
            <a:xfrm>
              <a:off x="7245704" y="4462396"/>
              <a:ext cx="10854464" cy="3989040"/>
              <a:chOff x="2699792" y="4157960"/>
              <a:chExt cx="4070424" cy="199452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4033912" y="4437112"/>
                <a:ext cx="1402183" cy="1440160"/>
              </a:xfrm>
              <a:prstGeom prst="ellipse">
                <a:avLst/>
              </a:prstGeom>
              <a:solidFill>
                <a:srgbClr val="99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4033912" y="4157960"/>
                <a:ext cx="2736304" cy="199452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99792" y="4157960"/>
                <a:ext cx="2736304" cy="1994520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987824" y="4901097"/>
                <a:ext cx="636833" cy="5616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6700" dirty="0"/>
                  <a:t>PAs</a:t>
                </a:r>
                <a:endParaRPr lang="en-GB" sz="67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130951" y="4683116"/>
                <a:ext cx="1191072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6700" dirty="0" smtClean="0"/>
                  <a:t>CELTIC</a:t>
                </a:r>
                <a:endParaRPr lang="de-DE" sz="6700" dirty="0"/>
              </a:p>
              <a:p>
                <a:pPr algn="ctr"/>
                <a:r>
                  <a:rPr lang="de-DE" sz="6700" dirty="0"/>
                  <a:t>Label</a:t>
                </a:r>
                <a:endParaRPr lang="en-GB" sz="67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562110" y="4497906"/>
                <a:ext cx="1023935" cy="1361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5700" dirty="0" smtClean="0"/>
                  <a:t>CELTIC</a:t>
                </a:r>
                <a:endParaRPr lang="de-DE" sz="5700" dirty="0"/>
              </a:p>
              <a:p>
                <a:pPr algn="ctr"/>
                <a:r>
                  <a:rPr lang="de-DE" sz="5700" dirty="0"/>
                  <a:t>Core</a:t>
                </a:r>
              </a:p>
              <a:p>
                <a:pPr algn="ctr"/>
                <a:r>
                  <a:rPr lang="de-DE" sz="5700" dirty="0"/>
                  <a:t>Group</a:t>
                </a:r>
                <a:endParaRPr lang="en-GB" sz="5700" dirty="0"/>
              </a:p>
            </p:txBody>
          </p:sp>
        </p:grpSp>
        <p:sp>
          <p:nvSpPr>
            <p:cNvPr id="12" name="Oval 11"/>
            <p:cNvSpPr/>
            <p:nvPr/>
          </p:nvSpPr>
          <p:spPr>
            <a:xfrm rot="5400000">
              <a:off x="9958992" y="2521250"/>
              <a:ext cx="5472608" cy="5318720"/>
            </a:xfrm>
            <a:prstGeom prst="ellipse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7709" tIns="108855" rIns="217709" bIns="108855"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885520" y="2444307"/>
              <a:ext cx="3793153" cy="2805159"/>
            </a:xfrm>
            <a:prstGeom prst="rect">
              <a:avLst/>
            </a:prstGeom>
            <a:noFill/>
          </p:spPr>
          <p:txBody>
            <a:bodyPr wrap="none" lIns="217709" tIns="108855" rIns="217709" bIns="108855" rtlCol="0">
              <a:spAutoFit/>
            </a:bodyPr>
            <a:lstStyle/>
            <a:p>
              <a:pPr algn="ctr"/>
              <a:r>
                <a:rPr lang="en-GB" dirty="0" err="1" smtClean="0"/>
                <a:t>GoE</a:t>
              </a:r>
              <a:endParaRPr lang="en-GB" dirty="0" smtClean="0"/>
            </a:p>
            <a:p>
              <a:pPr algn="ctr"/>
              <a:r>
                <a:rPr lang="en-GB" dirty="0" smtClean="0"/>
                <a:t>Evaluation</a:t>
              </a:r>
            </a:p>
            <a:p>
              <a:pPr algn="ctr"/>
              <a:r>
                <a:rPr lang="en-GB" dirty="0" smtClean="0"/>
                <a:t>Results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328" y="17240"/>
            <a:ext cx="9289032" cy="241514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8816736" y="12402616"/>
            <a:ext cx="5116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</a:rPr>
              <a:t>www.celticnext.eu</a:t>
            </a:r>
            <a:r>
              <a:rPr lang="en-GB" sz="1600" dirty="0" smtClean="0"/>
              <a:t> 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40601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R_OBS-template_external.potx" id="{8E63A4C0-0D5B-4AB0-9B17-28650E3A1109}" vid="{213D95EF-7056-43E0-9767-0E799F788926}"/>
    </a:ext>
  </a:extLst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Pages>0</Pages>
  <Words>578</Words>
  <Characters>0</Characters>
  <Application>Microsoft Office PowerPoint</Application>
  <PresentationFormat>Personnalisé</PresentationFormat>
  <Lines>0</Lines>
  <Paragraphs>168</Paragraphs>
  <Slides>17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17</vt:i4>
      </vt:variant>
    </vt:vector>
  </HeadingPairs>
  <TitlesOfParts>
    <vt:vector size="20" baseType="lpstr">
      <vt:lpstr>1_Spanish Chair Eureka 2016 interno</vt:lpstr>
      <vt:lpstr>Office Theme</vt:lpstr>
      <vt:lpstr>blank</vt:lpstr>
      <vt:lpstr>Présentation PowerPoint</vt:lpstr>
      <vt:lpstr>Présentation PowerPoint</vt:lpstr>
      <vt:lpstr>CELTIC-NEXT end to end perspective including verticals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Next Steps</vt:lpstr>
      <vt:lpstr>Présentation PowerPoint</vt:lpstr>
      <vt:lpstr>Project Life Cycle</vt:lpstr>
      <vt:lpstr>Présentation PowerPoint</vt:lpstr>
      <vt:lpstr>Opportunities to collaborate globally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BLAVETTE Valérie TGI/OLR</cp:lastModifiedBy>
  <cp:revision>321</cp:revision>
  <cp:lastPrinted>2017-11-07T12:27:49Z</cp:lastPrinted>
  <dcterms:modified xsi:type="dcterms:W3CDTF">2019-09-23T14:33:39Z</dcterms:modified>
</cp:coreProperties>
</file>