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4" r:id="rId1"/>
    <p:sldMasterId id="2147483828" r:id="rId2"/>
  </p:sldMasterIdLst>
  <p:notesMasterIdLst>
    <p:notesMasterId r:id="rId11"/>
  </p:notesMasterIdLst>
  <p:sldIdLst>
    <p:sldId id="272" r:id="rId3"/>
    <p:sldId id="315" r:id="rId4"/>
    <p:sldId id="316" r:id="rId5"/>
    <p:sldId id="317" r:id="rId6"/>
    <p:sldId id="318" r:id="rId7"/>
    <p:sldId id="319" r:id="rId8"/>
    <p:sldId id="321" r:id="rId9"/>
    <p:sldId id="320" r:id="rId10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3399FF"/>
    <a:srgbClr val="336600"/>
    <a:srgbClr val="663300"/>
    <a:srgbClr val="996633"/>
    <a:srgbClr val="D60093"/>
    <a:srgbClr val="9E2286"/>
    <a:srgbClr val="D0DFFC"/>
    <a:srgbClr val="52BEB0"/>
    <a:srgbClr val="672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1152" y="-90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9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800" b="1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3576637" y="4738977"/>
            <a:ext cx="19432994" cy="5602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2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Subtitular presentación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6617488" y="12403688"/>
            <a:ext cx="6874280" cy="44778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3000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Fecha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4741998"/>
            <a:ext cx="1675532" cy="924640"/>
          </a:xfrm>
          <a:prstGeom prst="rect">
            <a:avLst/>
          </a:prstGeom>
          <a:solidFill>
            <a:srgbClr val="A8D200"/>
          </a:solidFill>
        </p:spPr>
        <p:txBody>
          <a:bodyPr lIns="144000" tIns="72000" rIns="144000" bIns="72000"/>
          <a:lstStyle>
            <a:lvl1pPr marL="0" indent="0" algn="ctr">
              <a:buNone/>
              <a:defRPr sz="5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349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31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11"/>
            <a:ext cx="13631333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7"/>
            <a:ext cx="8022168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0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428" indent="0">
              <a:buNone/>
              <a:defRPr sz="6700"/>
            </a:lvl2pPr>
            <a:lvl3pPr marL="2176857" indent="0">
              <a:buNone/>
              <a:defRPr sz="5700"/>
            </a:lvl3pPr>
            <a:lvl4pPr marL="3265285" indent="0">
              <a:buNone/>
              <a:defRPr sz="4800"/>
            </a:lvl4pPr>
            <a:lvl5pPr marL="4353714" indent="0">
              <a:buNone/>
              <a:defRPr sz="4800"/>
            </a:lvl5pPr>
            <a:lvl6pPr marL="5442142" indent="0">
              <a:buNone/>
              <a:defRPr sz="4800"/>
            </a:lvl6pPr>
            <a:lvl7pPr marL="6530568" indent="0">
              <a:buNone/>
              <a:defRPr sz="4800"/>
            </a:lvl7pPr>
            <a:lvl8pPr marL="7618992" indent="0">
              <a:buNone/>
              <a:defRPr sz="4800"/>
            </a:lvl8pPr>
            <a:lvl9pPr marL="8707425" indent="0">
              <a:buNone/>
              <a:defRPr sz="4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89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67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2400" y="1098550"/>
            <a:ext cx="14630400" cy="23406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200" y="1098550"/>
            <a:ext cx="43484800" cy="23406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23303950" y="12780835"/>
            <a:ext cx="504000" cy="412158"/>
          </a:xfrm>
          <a:prstGeom prst="rect">
            <a:avLst/>
          </a:prstGeom>
        </p:spPr>
        <p:txBody>
          <a:bodyPr lIns="182880" tIns="91440" rIns="182880" bIns="9144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EEA4495D-35CE-2741-BA1A-FCDF99A4A1F7}" type="slidenum">
              <a:rPr lang="es-ES_tradnl" sz="36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_tradnl" sz="36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1400177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1</a:t>
            </a:r>
            <a:r>
              <a:rPr lang="es-ES"/>
              <a:t>// Apartado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7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1.1 Titular apartado</a:t>
            </a:r>
            <a:endParaRPr lang="es-ES_tradnl" dirty="0"/>
          </a:p>
        </p:txBody>
      </p:sp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729677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2// Apartado</a:t>
            </a:r>
            <a:endParaRPr lang="es-ES_tradnl" dirty="0"/>
          </a:p>
        </p:txBody>
      </p:sp>
      <p:sp>
        <p:nvSpPr>
          <p:cNvPr id="12" name="Marcador de texto 7"/>
          <p:cNvSpPr>
            <a:spLocks noGrp="1"/>
          </p:cNvSpPr>
          <p:nvPr>
            <p:ph type="body" sz="quarter" idx="14" hasCustomPrompt="1"/>
          </p:nvPr>
        </p:nvSpPr>
        <p:spPr>
          <a:xfrm>
            <a:off x="729677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2.1 Titular apartado</a:t>
            </a:r>
            <a:endParaRPr lang="es-ES_tradnl" dirty="0"/>
          </a:p>
        </p:txBody>
      </p:sp>
      <p:sp>
        <p:nvSpPr>
          <p:cNvPr id="17" name="Marcador de texto 5"/>
          <p:cNvSpPr>
            <a:spLocks noGrp="1"/>
          </p:cNvSpPr>
          <p:nvPr>
            <p:ph type="body" sz="quarter" idx="15" hasCustomPrompt="1"/>
          </p:nvPr>
        </p:nvSpPr>
        <p:spPr>
          <a:xfrm>
            <a:off x="13073731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3// Apartado</a:t>
            </a:r>
            <a:endParaRPr lang="es-ES_tradnl" dirty="0"/>
          </a:p>
        </p:txBody>
      </p:sp>
      <p:sp>
        <p:nvSpPr>
          <p:cNvPr id="18" name="Marcador de texto 7"/>
          <p:cNvSpPr>
            <a:spLocks noGrp="1"/>
          </p:cNvSpPr>
          <p:nvPr>
            <p:ph type="body" sz="quarter" idx="16" hasCustomPrompt="1"/>
          </p:nvPr>
        </p:nvSpPr>
        <p:spPr>
          <a:xfrm>
            <a:off x="13073731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3.1 Titular apartado</a:t>
            </a:r>
            <a:endParaRPr lang="es-ES_tradnl" dirty="0"/>
          </a:p>
        </p:txBody>
      </p:sp>
      <p:sp>
        <p:nvSpPr>
          <p:cNvPr id="19" name="Marcador de texto 5"/>
          <p:cNvSpPr>
            <a:spLocks noGrp="1"/>
          </p:cNvSpPr>
          <p:nvPr>
            <p:ph type="body" sz="quarter" idx="17" hasCustomPrompt="1"/>
          </p:nvPr>
        </p:nvSpPr>
        <p:spPr>
          <a:xfrm>
            <a:off x="1881650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4// Apartado</a:t>
            </a:r>
            <a:endParaRPr lang="es-ES_tradnl" dirty="0"/>
          </a:p>
        </p:txBody>
      </p:sp>
      <p:sp>
        <p:nvSpPr>
          <p:cNvPr id="20" name="Marcador de texto 7"/>
          <p:cNvSpPr>
            <a:spLocks noGrp="1"/>
          </p:cNvSpPr>
          <p:nvPr>
            <p:ph type="body" sz="quarter" idx="18" hasCustomPrompt="1"/>
          </p:nvPr>
        </p:nvSpPr>
        <p:spPr>
          <a:xfrm>
            <a:off x="1881650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4.1 Titular apartado</a:t>
            </a:r>
            <a:endParaRPr lang="es-ES_tradnl" dirty="0"/>
          </a:p>
        </p:txBody>
      </p:sp>
      <p:sp>
        <p:nvSpPr>
          <p:cNvPr id="13" name="Marcador de texto 10"/>
          <p:cNvSpPr>
            <a:spLocks noGrp="1"/>
          </p:cNvSpPr>
          <p:nvPr>
            <p:ph type="body" sz="quarter" idx="19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Sumario</a:t>
            </a:r>
          </a:p>
        </p:txBody>
      </p:sp>
    </p:spTree>
    <p:extLst>
      <p:ext uri="{BB962C8B-B14F-4D97-AF65-F5344CB8AC3E}">
        <p14:creationId xmlns:p14="http://schemas.microsoft.com/office/powerpoint/2010/main" val="12911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182880" tIns="91440" rIns="182880" bIns="91440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lIns="182880" tIns="91440" rIns="182880" bIns="9144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170486" y="12635504"/>
            <a:ext cx="753412" cy="73866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48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38C080AE-66C8-8249-B90B-B6D109566B0C}" type="slidenum">
              <a:rPr lang="en-US">
                <a:solidFill>
                  <a:srgbClr val="C1C1C1"/>
                </a:solidFill>
                <a:ea typeface="+mn-ea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C1C1C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269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il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4044753" y="5083347"/>
            <a:ext cx="9787626" cy="66209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  <a:endParaRPr lang="es-ES_tradnl" dirty="0"/>
          </a:p>
        </p:txBody>
      </p:sp>
      <p:sp>
        <p:nvSpPr>
          <p:cNvPr id="6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4044753" y="1692101"/>
            <a:ext cx="12065314" cy="108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6" y="761420"/>
            <a:ext cx="15757524" cy="930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0" i="0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Titular presentación / Subtitular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1851810"/>
            <a:ext cx="1924912" cy="924640"/>
          </a:xfrm>
          <a:prstGeom prst="rect">
            <a:avLst/>
          </a:prstGeom>
          <a:solidFill>
            <a:srgbClr val="A8D200"/>
          </a:solidFill>
        </p:spPr>
        <p:txBody>
          <a:bodyPr lIns="72000" tIns="72000" rIns="72000" bIns="72000"/>
          <a:lstStyle>
            <a:lvl1pPr marL="0" indent="0" algn="ctr">
              <a:buNone/>
              <a:defRPr sz="6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  <p:sp>
        <p:nvSpPr>
          <p:cNvPr id="9" name="Marcador de texto 10"/>
          <p:cNvSpPr>
            <a:spLocks noGrp="1"/>
          </p:cNvSpPr>
          <p:nvPr>
            <p:ph type="body" sz="quarter" idx="15" hasCustomPrompt="1"/>
          </p:nvPr>
        </p:nvSpPr>
        <p:spPr>
          <a:xfrm>
            <a:off x="4044753" y="3707131"/>
            <a:ext cx="5117002" cy="770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600" b="1">
                <a:solidFill>
                  <a:srgbClr val="A8D200"/>
                </a:solidFill>
              </a:defRPr>
            </a:lvl1pPr>
            <a:lvl2pPr marL="914400" indent="0">
              <a:buNone/>
              <a:defRPr sz="4000"/>
            </a:lvl2pPr>
            <a:lvl3pPr marL="1828800" indent="0">
              <a:buNone/>
              <a:defRPr sz="40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</a:lstStyle>
          <a:p>
            <a:pPr lvl="0"/>
            <a:r>
              <a:rPr lang="es-ES" dirty="0"/>
              <a:t>Subtitular</a:t>
            </a:r>
            <a:endParaRPr lang="es-ES_tradnl" dirty="0"/>
          </a:p>
        </p:txBody>
      </p:sp>
      <p:sp>
        <p:nvSpPr>
          <p:cNvPr id="10" name="Marcador de gráfico 9"/>
          <p:cNvSpPr>
            <a:spLocks noGrp="1"/>
          </p:cNvSpPr>
          <p:nvPr>
            <p:ph type="chart" sz="quarter" idx="16"/>
          </p:nvPr>
        </p:nvSpPr>
        <p:spPr>
          <a:xfrm>
            <a:off x="14281151" y="5083177"/>
            <a:ext cx="9442450" cy="6619874"/>
          </a:xfrm>
          <a:prstGeom prst="rect">
            <a:avLst/>
          </a:prstGeom>
        </p:spPr>
        <p:txBody>
          <a:bodyPr lIns="182880" tIns="91440" rIns="182880" bIns="91440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55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61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6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12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11"/>
            <a:ext cx="20726400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85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28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71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14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56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99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42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8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5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4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48" y="3070226"/>
            <a:ext cx="10778067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48" y="4349750"/>
            <a:ext cx="10778067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2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03" y="11647698"/>
            <a:ext cx="9904006" cy="155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217686" tIns="108843" rIns="217686" bIns="10884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11"/>
            <a:ext cx="21945600" cy="9051926"/>
          </a:xfrm>
          <a:prstGeom prst="rect">
            <a:avLst/>
          </a:prstGeom>
        </p:spPr>
        <p:txBody>
          <a:bodyPr vert="horz" lIns="217686" tIns="108843" rIns="217686" bIns="1088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EC9D-4369-4EC4-95F3-88922B4B0C1C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6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2176857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20" indent="-816320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697" indent="-680271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071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500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928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356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782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209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635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2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57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28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714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14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56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99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42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/>
          </p:cNvSpPr>
          <p:nvPr/>
        </p:nvSpPr>
        <p:spPr bwMode="auto">
          <a:xfrm>
            <a:off x="-27856" y="11030981"/>
            <a:ext cx="2438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5400" b="1" dirty="0">
              <a:solidFill>
                <a:srgbClr val="3C3C3C"/>
              </a:solidFill>
              <a:latin typeface="Century Gothic" panose="020B0502020202020204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sp>
        <p:nvSpPr>
          <p:cNvPr id="7" name="Rectangle 7"/>
          <p:cNvSpPr>
            <a:spLocks/>
          </p:cNvSpPr>
          <p:nvPr/>
        </p:nvSpPr>
        <p:spPr bwMode="auto">
          <a:xfrm>
            <a:off x="3530060" y="6281936"/>
            <a:ext cx="17039908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Pitch of the Project </a:t>
            </a:r>
            <a:r>
              <a:rPr lang="en-GB" sz="54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Proposal</a:t>
            </a:r>
          </a:p>
          <a:p>
            <a:pPr eaLnBrk="1" hangingPunct="1"/>
            <a: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/>
            </a:r>
            <a:b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80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&lt;Name of proposal</a:t>
            </a:r>
            <a:r>
              <a:rPr lang="en-GB" sz="80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&gt;</a:t>
            </a:r>
            <a:endParaRPr lang="en-GB" sz="80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2495600" y="733540"/>
            <a:ext cx="18769408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CELTIC-NEXT</a:t>
            </a:r>
          </a:p>
          <a:p>
            <a:pPr eaLnBrk="1" hangingPunct="1"/>
            <a:r>
              <a:rPr lang="de-DE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Pitch</a:t>
            </a:r>
            <a:endParaRPr lang="en-GB" sz="96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r>
              <a:rPr lang="en-GB" sz="7000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28</a:t>
            </a:r>
            <a:r>
              <a:rPr lang="en-GB" sz="7000" baseline="30000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th</a:t>
            </a:r>
            <a:r>
              <a:rPr lang="en-GB" sz="7000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 August </a:t>
            </a:r>
            <a:r>
              <a:rPr lang="en-GB" sz="7000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2020   </a:t>
            </a: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7227531" y="11768479"/>
            <a:ext cx="944329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&lt;Name and affiliation of presenter&gt;</a:t>
            </a:r>
          </a:p>
          <a:p>
            <a:pPr eaLnBrk="1" hangingPunct="1"/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&lt;e-mail of presenter&gt;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983933" y="9522296"/>
            <a:ext cx="3930485" cy="18722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de-DE" dirty="0" err="1" smtClean="0">
                <a:solidFill>
                  <a:srgbClr val="0070C0"/>
                </a:solidFill>
              </a:rPr>
              <a:t>Your</a:t>
            </a:r>
            <a:r>
              <a:rPr lang="de-DE" dirty="0" smtClean="0">
                <a:solidFill>
                  <a:srgbClr val="0070C0"/>
                </a:solidFill>
              </a:rPr>
              <a:t> Logo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" t="12515"/>
          <a:stretch/>
        </p:blipFill>
        <p:spPr>
          <a:xfrm>
            <a:off x="1" y="1"/>
            <a:ext cx="4343128" cy="38371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98" y="10246860"/>
            <a:ext cx="3240362" cy="3230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7475" y="566144"/>
            <a:ext cx="5115065" cy="20159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Gill Sans" charset="0"/>
              </a:rPr>
              <a:t>Teaser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Gill Sans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66864" y="3833664"/>
            <a:ext cx="20522279" cy="3174491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70C0"/>
                </a:solidFill>
              </a:rPr>
              <a:t>1 slide: </a:t>
            </a:r>
          </a:p>
          <a:p>
            <a:pPr algn="ctr"/>
            <a:r>
              <a:rPr lang="en-GB" sz="4800" i="1" dirty="0" smtClean="0">
                <a:solidFill>
                  <a:srgbClr val="0070C0"/>
                </a:solidFill>
              </a:rPr>
              <a:t>What </a:t>
            </a:r>
            <a:r>
              <a:rPr lang="en-GB" sz="4800" i="1" dirty="0">
                <a:solidFill>
                  <a:srgbClr val="0070C0"/>
                </a:solidFill>
              </a:rPr>
              <a:t>is the main benefit of the idea/proposal?</a:t>
            </a:r>
          </a:p>
          <a:p>
            <a:pPr algn="ctr"/>
            <a:r>
              <a:rPr lang="de-DE" sz="4800" i="1" dirty="0" err="1">
                <a:solidFill>
                  <a:srgbClr val="0070C0"/>
                </a:solidFill>
              </a:rPr>
              <a:t>What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makes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the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added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value</a:t>
            </a:r>
            <a:r>
              <a:rPr lang="de-DE" sz="4800" i="1" dirty="0">
                <a:solidFill>
                  <a:srgbClr val="0070C0"/>
                </a:solidFill>
              </a:rPr>
              <a:t>?</a:t>
            </a:r>
            <a:endParaRPr lang="en-GB" sz="4800" i="1" dirty="0">
              <a:solidFill>
                <a:srgbClr val="0070C0"/>
              </a:solidFill>
            </a:endParaRPr>
          </a:p>
          <a:p>
            <a:pPr algn="ctr"/>
            <a:r>
              <a:rPr lang="de-DE" sz="4800" i="1" dirty="0" err="1">
                <a:solidFill>
                  <a:srgbClr val="0070C0"/>
                </a:solidFill>
              </a:rPr>
              <a:t>Why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should</a:t>
            </a:r>
            <a:r>
              <a:rPr lang="de-DE" sz="4800" i="1" dirty="0">
                <a:solidFill>
                  <a:srgbClr val="0070C0"/>
                </a:solidFill>
              </a:rPr>
              <a:t> I </a:t>
            </a:r>
            <a:r>
              <a:rPr lang="de-DE" sz="4800" i="1" dirty="0" err="1">
                <a:solidFill>
                  <a:srgbClr val="0070C0"/>
                </a:solidFill>
              </a:rPr>
              <a:t>participate</a:t>
            </a:r>
            <a:r>
              <a:rPr lang="de-DE" sz="4800" i="1" dirty="0">
                <a:solidFill>
                  <a:srgbClr val="0070C0"/>
                </a:solidFill>
              </a:rPr>
              <a:t> in </a:t>
            </a:r>
            <a:r>
              <a:rPr lang="de-DE" sz="4800" i="1" dirty="0" err="1">
                <a:solidFill>
                  <a:srgbClr val="0070C0"/>
                </a:solidFill>
              </a:rPr>
              <a:t>the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project</a:t>
            </a:r>
            <a:r>
              <a:rPr lang="de-DE" sz="4800" i="1" dirty="0">
                <a:solidFill>
                  <a:srgbClr val="0070C0"/>
                </a:solidFill>
              </a:rPr>
              <a:t>?</a:t>
            </a:r>
            <a:endParaRPr lang="en-GB" sz="4800" i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		Proposal Name,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Your Name, affiliation &amp; e-mail of presenter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816" y="233264"/>
            <a:ext cx="7992888" cy="20781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4560" y="419001"/>
            <a:ext cx="4645764" cy="183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9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/>
            </a:r>
            <a:b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de-DE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Organisation </a:t>
            </a:r>
            <a:br>
              <a:rPr lang="de-DE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de-DE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Profile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271120" y="4240270"/>
            <a:ext cx="15937771" cy="1697164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70C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Very short info about the profile of your </a:t>
            </a:r>
            <a:r>
              <a:rPr lang="en-GB" sz="4800" i="1" dirty="0" smtClean="0">
                <a:solidFill>
                  <a:srgbClr val="0070C0"/>
                </a:solidFill>
              </a:rPr>
              <a:t>organisation</a:t>
            </a:r>
            <a:r>
              <a:rPr lang="en-GB" sz="4800" i="1" dirty="0" smtClean="0">
                <a:solidFill>
                  <a:srgbClr val="00B0F0"/>
                </a:solidFill>
              </a:rPr>
              <a:t> </a:t>
            </a:r>
            <a:endParaRPr lang="en-GB" sz="4800" i="1" dirty="0">
              <a:solidFill>
                <a:srgbClr val="00B0F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		Proposal Name,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Your Name, affiliation &amp; e-mail of presenter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816" y="233264"/>
            <a:ext cx="7992888" cy="2078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4560" y="419001"/>
            <a:ext cx="4645764" cy="183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Proposal </a:t>
            </a:r>
            <a:r>
              <a:rPr lang="en-GB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/>
            </a:r>
            <a:br>
              <a:rPr lang="en-GB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en-GB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Introduction 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511146" y="4940356"/>
            <a:ext cx="15937771" cy="3174491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70C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Short info what the idea/proposal is about </a:t>
            </a:r>
            <a:br>
              <a:rPr lang="en-GB" sz="4800" i="1" dirty="0">
                <a:solidFill>
                  <a:srgbClr val="0070C0"/>
                </a:solidFill>
              </a:rPr>
            </a:br>
            <a:r>
              <a:rPr lang="en-GB" sz="4800" i="1" dirty="0">
                <a:solidFill>
                  <a:srgbClr val="0070C0"/>
                </a:solidFill>
              </a:rPr>
              <a:t>(vision, motivation, </a:t>
            </a:r>
            <a:r>
              <a:rPr lang="en-GB" sz="4800" i="1" dirty="0" smtClean="0">
                <a:solidFill>
                  <a:srgbClr val="0070C0"/>
                </a:solidFill>
              </a:rPr>
              <a:t>content</a:t>
            </a:r>
            <a:r>
              <a:rPr lang="en-GB" sz="4800" i="1" dirty="0">
                <a:solidFill>
                  <a:srgbClr val="0070C0"/>
                </a:solidFill>
              </a:rPr>
              <a:t>,</a:t>
            </a:r>
            <a:endParaRPr lang="en-GB" sz="4800" i="1" dirty="0" smtClean="0">
              <a:solidFill>
                <a:srgbClr val="0070C0"/>
              </a:solidFill>
            </a:endParaRPr>
          </a:p>
          <a:p>
            <a:pPr algn="ctr"/>
            <a:r>
              <a:rPr lang="de-DE" sz="4800" i="1" dirty="0" err="1">
                <a:solidFill>
                  <a:srgbClr val="0070C0"/>
                </a:solidFill>
              </a:rPr>
              <a:t>p</a:t>
            </a:r>
            <a:r>
              <a:rPr lang="de-DE" sz="4800" i="1" dirty="0" err="1" smtClean="0">
                <a:solidFill>
                  <a:srgbClr val="0070C0"/>
                </a:solidFill>
              </a:rPr>
              <a:t>lease</a:t>
            </a:r>
            <a:r>
              <a:rPr lang="de-DE" sz="4800" i="1" dirty="0" smtClean="0">
                <a:solidFill>
                  <a:srgbClr val="0070C0"/>
                </a:solidFill>
              </a:rPr>
              <a:t> </a:t>
            </a:r>
            <a:r>
              <a:rPr lang="de-DE" sz="4800" i="1" dirty="0" err="1" smtClean="0">
                <a:solidFill>
                  <a:srgbClr val="0070C0"/>
                </a:solidFill>
              </a:rPr>
              <a:t>include</a:t>
            </a:r>
            <a:r>
              <a:rPr lang="de-DE" sz="4800" i="1" dirty="0" smtClean="0">
                <a:solidFill>
                  <a:srgbClr val="0070C0"/>
                </a:solidFill>
              </a:rPr>
              <a:t> a </a:t>
            </a:r>
            <a:r>
              <a:rPr lang="de-DE" sz="4800" i="1" dirty="0" err="1" smtClean="0">
                <a:solidFill>
                  <a:srgbClr val="0070C0"/>
                </a:solidFill>
              </a:rPr>
              <a:t>picture</a:t>
            </a:r>
            <a:r>
              <a:rPr lang="de-DE" sz="4800" i="1" dirty="0" smtClean="0">
                <a:solidFill>
                  <a:srgbClr val="0070C0"/>
                </a:solidFill>
              </a:rPr>
              <a:t> </a:t>
            </a:r>
            <a:r>
              <a:rPr lang="de-DE" sz="4800" i="1" dirty="0" err="1" smtClean="0">
                <a:solidFill>
                  <a:srgbClr val="0070C0"/>
                </a:solidFill>
              </a:rPr>
              <a:t>describing</a:t>
            </a:r>
            <a:r>
              <a:rPr lang="de-DE" sz="4800" i="1" dirty="0" smtClean="0">
                <a:solidFill>
                  <a:srgbClr val="0070C0"/>
                </a:solidFill>
              </a:rPr>
              <a:t> </a:t>
            </a:r>
            <a:r>
              <a:rPr lang="de-DE" sz="4800" i="1" dirty="0" err="1" smtClean="0">
                <a:solidFill>
                  <a:srgbClr val="0070C0"/>
                </a:solidFill>
              </a:rPr>
              <a:t>your</a:t>
            </a:r>
            <a:r>
              <a:rPr lang="de-DE" sz="4800" i="1" dirty="0" smtClean="0">
                <a:solidFill>
                  <a:srgbClr val="0070C0"/>
                </a:solidFill>
              </a:rPr>
              <a:t> </a:t>
            </a:r>
            <a:r>
              <a:rPr lang="de-DE" sz="4800" i="1" dirty="0" err="1" smtClean="0">
                <a:solidFill>
                  <a:srgbClr val="0070C0"/>
                </a:solidFill>
              </a:rPr>
              <a:t>idea</a:t>
            </a:r>
            <a:r>
              <a:rPr lang="de-DE" sz="4800" i="1" dirty="0" smtClean="0">
                <a:solidFill>
                  <a:srgbClr val="0070C0"/>
                </a:solidFill>
              </a:rPr>
              <a:t>)</a:t>
            </a:r>
            <a:endParaRPr lang="en-GB" sz="4800" i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		Proposal Name,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Your Name, affiliation &amp; e-mail of presenter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816" y="233264"/>
            <a:ext cx="7992888" cy="2078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4560" y="419001"/>
            <a:ext cx="4645764" cy="183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9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Proposal </a:t>
            </a:r>
            <a:r>
              <a:rPr lang="en-GB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/>
            </a:r>
            <a:br>
              <a:rPr lang="en-GB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en-GB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Introduction 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112980" y="4769768"/>
            <a:ext cx="18050005" cy="2435827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70C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Short info on expected outcome, impacts, </a:t>
            </a:r>
            <a:r>
              <a:rPr lang="en-GB" sz="4800" i="1" dirty="0" smtClean="0">
                <a:solidFill>
                  <a:srgbClr val="0070C0"/>
                </a:solidFill>
              </a:rPr>
              <a:t>schedule typical project duration 36 month </a:t>
            </a:r>
            <a:endParaRPr lang="en-GB" sz="4800" i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		Proposal Name,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Your Name, affiliation &amp; e-mail of presenter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816" y="233264"/>
            <a:ext cx="7992888" cy="2078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4560" y="419001"/>
            <a:ext cx="4645764" cy="183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Partners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579208" y="4697760"/>
            <a:ext cx="19202133" cy="3174491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70C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Existing consortium, involved countries.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Expertise, profiles and types of partners you are looking for.</a:t>
            </a:r>
            <a:br>
              <a:rPr lang="en-GB" sz="4800" i="1" dirty="0">
                <a:solidFill>
                  <a:srgbClr val="0070C0"/>
                </a:solidFill>
              </a:rPr>
            </a:br>
            <a:endParaRPr lang="en-GB" sz="4800" i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		Proposal Name,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Your Name, affiliation &amp; e-mail of presenter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816" y="233264"/>
            <a:ext cx="7992888" cy="2078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4560" y="419001"/>
            <a:ext cx="4645764" cy="183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0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1115616"/>
            <a:ext cx="21945600" cy="2286000"/>
          </a:xfrm>
        </p:spPr>
        <p:txBody>
          <a:bodyPr>
            <a:normAutofit fontScale="90000"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 err="1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Consortium</a:t>
            </a:r>
            <a:r>
              <a:rPr lang="de-DE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/>
            </a:r>
            <a:br>
              <a:rPr lang="de-DE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de-DE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Building </a:t>
            </a:r>
            <a:br>
              <a:rPr lang="de-DE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de-DE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Sessions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579208" y="4489527"/>
            <a:ext cx="19202133" cy="8345137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de-DE" sz="4800" i="1" dirty="0" err="1" smtClean="0">
                <a:solidFill>
                  <a:srgbClr val="0070C0"/>
                </a:solidFill>
              </a:rPr>
              <a:t>Please</a:t>
            </a:r>
            <a:r>
              <a:rPr lang="de-DE" sz="4800" i="1" dirty="0" smtClean="0">
                <a:solidFill>
                  <a:srgbClr val="0070C0"/>
                </a:solidFill>
              </a:rPr>
              <a:t> </a:t>
            </a:r>
            <a:r>
              <a:rPr lang="de-DE" sz="4800" i="1" dirty="0" err="1" smtClean="0">
                <a:solidFill>
                  <a:srgbClr val="0070C0"/>
                </a:solidFill>
              </a:rPr>
              <a:t>indicate</a:t>
            </a:r>
            <a:r>
              <a:rPr lang="de-DE" sz="4800" i="1" dirty="0" smtClean="0">
                <a:solidFill>
                  <a:srgbClr val="0070C0"/>
                </a:solidFill>
              </a:rPr>
              <a:t> </a:t>
            </a:r>
            <a:r>
              <a:rPr lang="de-DE" sz="4800" i="1" dirty="0" err="1" smtClean="0">
                <a:solidFill>
                  <a:srgbClr val="0070C0"/>
                </a:solidFill>
              </a:rPr>
              <a:t>if</a:t>
            </a:r>
            <a:r>
              <a:rPr lang="de-DE" sz="4800" i="1" dirty="0" smtClean="0">
                <a:solidFill>
                  <a:srgbClr val="0070C0"/>
                </a:solidFill>
              </a:rPr>
              <a:t> </a:t>
            </a:r>
            <a:r>
              <a:rPr lang="de-DE" sz="4800" i="1" dirty="0" err="1" smtClean="0">
                <a:solidFill>
                  <a:srgbClr val="0070C0"/>
                </a:solidFill>
              </a:rPr>
              <a:t>you</a:t>
            </a:r>
            <a:r>
              <a:rPr lang="de-DE" sz="4800" i="1" dirty="0" smtClean="0">
                <a:solidFill>
                  <a:srgbClr val="0070C0"/>
                </a:solidFill>
              </a:rPr>
              <a:t> will </a:t>
            </a:r>
            <a:r>
              <a:rPr lang="de-DE" sz="4800" i="1" dirty="0" err="1" smtClean="0">
                <a:solidFill>
                  <a:srgbClr val="0070C0"/>
                </a:solidFill>
              </a:rPr>
              <a:t>participate</a:t>
            </a:r>
            <a:r>
              <a:rPr lang="de-DE" sz="4800" i="1" dirty="0" smtClean="0">
                <a:solidFill>
                  <a:srgbClr val="0070C0"/>
                </a:solidFill>
              </a:rPr>
              <a:t> in </a:t>
            </a:r>
            <a:r>
              <a:rPr lang="de-DE" sz="4800" i="1" dirty="0" err="1" smtClean="0">
                <a:solidFill>
                  <a:srgbClr val="0070C0"/>
                </a:solidFill>
              </a:rPr>
              <a:t>the</a:t>
            </a:r>
            <a:r>
              <a:rPr lang="de-DE" sz="4800" i="1" dirty="0" smtClean="0">
                <a:solidFill>
                  <a:srgbClr val="0070C0"/>
                </a:solidFill>
              </a:rPr>
              <a:t> </a:t>
            </a:r>
            <a:r>
              <a:rPr lang="de-DE" sz="4800" i="1" dirty="0" err="1" smtClean="0">
                <a:solidFill>
                  <a:srgbClr val="0070C0"/>
                </a:solidFill>
              </a:rPr>
              <a:t>Consortium</a:t>
            </a:r>
            <a:r>
              <a:rPr lang="de-DE" sz="4800" i="1" dirty="0" smtClean="0">
                <a:solidFill>
                  <a:srgbClr val="0070C0"/>
                </a:solidFill>
              </a:rPr>
              <a:t> Building Sessions in September</a:t>
            </a:r>
          </a:p>
          <a:p>
            <a:pPr algn="ctr"/>
            <a:r>
              <a:rPr lang="en-GB" sz="4800" i="1" dirty="0" smtClean="0">
                <a:solidFill>
                  <a:srgbClr val="0070C0"/>
                </a:solidFill>
              </a:rPr>
              <a:t>This is a perfect opportunity to build an international consortium.</a:t>
            </a:r>
          </a:p>
          <a:p>
            <a:pPr algn="ctr"/>
            <a:r>
              <a:rPr lang="en-GB" sz="4800" i="1" dirty="0" smtClean="0">
                <a:solidFill>
                  <a:srgbClr val="0070C0"/>
                </a:solidFill>
              </a:rPr>
              <a:t>These sessions will be announced in the </a:t>
            </a:r>
            <a:br>
              <a:rPr lang="en-GB" sz="4800" i="1" dirty="0" smtClean="0">
                <a:solidFill>
                  <a:srgbClr val="0070C0"/>
                </a:solidFill>
              </a:rPr>
            </a:br>
            <a:r>
              <a:rPr lang="en-GB" sz="4800" i="1" dirty="0" smtClean="0">
                <a:solidFill>
                  <a:srgbClr val="0070C0"/>
                </a:solidFill>
              </a:rPr>
              <a:t/>
            </a:r>
            <a:br>
              <a:rPr lang="en-GB" sz="4800" i="1" dirty="0" smtClean="0">
                <a:solidFill>
                  <a:srgbClr val="0070C0"/>
                </a:solidFill>
              </a:rPr>
            </a:br>
            <a:r>
              <a:rPr lang="en-GB" sz="4800" b="1" i="1" dirty="0" smtClean="0">
                <a:solidFill>
                  <a:srgbClr val="0070C0"/>
                </a:solidFill>
              </a:rPr>
              <a:t>CELTIC Eurogia Proposers Day on 15</a:t>
            </a:r>
            <a:r>
              <a:rPr lang="en-GB" sz="4800" b="1" i="1" baseline="30000" dirty="0" smtClean="0">
                <a:solidFill>
                  <a:srgbClr val="0070C0"/>
                </a:solidFill>
              </a:rPr>
              <a:t>th</a:t>
            </a:r>
            <a:r>
              <a:rPr lang="en-GB" sz="4800" b="1" i="1" dirty="0" smtClean="0">
                <a:solidFill>
                  <a:srgbClr val="0070C0"/>
                </a:solidFill>
              </a:rPr>
              <a:t> and 16</a:t>
            </a:r>
            <a:r>
              <a:rPr lang="en-GB" sz="4800" b="1" i="1" baseline="30000" dirty="0" smtClean="0">
                <a:solidFill>
                  <a:srgbClr val="0070C0"/>
                </a:solidFill>
              </a:rPr>
              <a:t>th</a:t>
            </a:r>
            <a:r>
              <a:rPr lang="en-GB" sz="4800" b="1" i="1" dirty="0" smtClean="0">
                <a:solidFill>
                  <a:srgbClr val="0070C0"/>
                </a:solidFill>
              </a:rPr>
              <a:t> of September</a:t>
            </a:r>
            <a:r>
              <a:rPr lang="en-GB" sz="4800" i="1" dirty="0" smtClean="0">
                <a:solidFill>
                  <a:srgbClr val="0070C0"/>
                </a:solidFill>
              </a:rPr>
              <a:t>. </a:t>
            </a:r>
          </a:p>
          <a:p>
            <a:pPr algn="ctr"/>
            <a:endParaRPr lang="de-DE" sz="4800" b="1" i="1" dirty="0">
              <a:solidFill>
                <a:srgbClr val="0070C0"/>
              </a:solidFill>
            </a:endParaRPr>
          </a:p>
          <a:p>
            <a:pPr algn="ctr"/>
            <a:r>
              <a:rPr lang="de-DE" sz="4800" b="1" i="1" dirty="0" smtClean="0">
                <a:solidFill>
                  <a:srgbClr val="0070C0"/>
                </a:solidFill>
              </a:rPr>
              <a:t>YES / NO</a:t>
            </a:r>
          </a:p>
          <a:p>
            <a:pPr algn="ctr"/>
            <a:endParaRPr lang="en-GB" sz="4800" i="1" dirty="0" smtClean="0">
              <a:solidFill>
                <a:srgbClr val="0070C0"/>
              </a:solidFill>
            </a:endParaRPr>
          </a:p>
          <a:p>
            <a:pPr algn="ctr"/>
            <a:r>
              <a:rPr lang="de-DE" sz="4800" b="1" i="1" dirty="0" smtClean="0">
                <a:solidFill>
                  <a:srgbClr val="0070C0"/>
                </a:solidFill>
              </a:rPr>
              <a:t>Free </a:t>
            </a:r>
            <a:r>
              <a:rPr lang="de-DE" sz="4800" b="1" i="1" dirty="0" err="1" smtClean="0">
                <a:solidFill>
                  <a:srgbClr val="0070C0"/>
                </a:solidFill>
              </a:rPr>
              <a:t>registration</a:t>
            </a:r>
            <a:r>
              <a:rPr lang="de-DE" sz="4800" i="1" dirty="0" smtClean="0">
                <a:solidFill>
                  <a:srgbClr val="0070C0"/>
                </a:solidFill>
              </a:rPr>
              <a:t>, </a:t>
            </a:r>
            <a:r>
              <a:rPr lang="de-DE" sz="4800" i="1" dirty="0" err="1" smtClean="0">
                <a:solidFill>
                  <a:srgbClr val="0070C0"/>
                </a:solidFill>
              </a:rPr>
              <a:t>please</a:t>
            </a:r>
            <a:r>
              <a:rPr lang="de-DE" sz="4800" i="1" dirty="0" smtClean="0">
                <a:solidFill>
                  <a:srgbClr val="0070C0"/>
                </a:solidFill>
              </a:rPr>
              <a:t> </a:t>
            </a:r>
            <a:r>
              <a:rPr lang="de-DE" sz="4800" i="1" dirty="0" err="1" smtClean="0">
                <a:solidFill>
                  <a:srgbClr val="0070C0"/>
                </a:solidFill>
              </a:rPr>
              <a:t>visit</a:t>
            </a:r>
            <a:r>
              <a:rPr lang="de-DE" sz="4800" i="1" dirty="0" smtClean="0">
                <a:solidFill>
                  <a:srgbClr val="0070C0"/>
                </a:solidFill>
              </a:rPr>
              <a:t>: </a:t>
            </a:r>
          </a:p>
          <a:p>
            <a:pPr algn="ctr"/>
            <a:r>
              <a:rPr lang="de-DE" sz="4800" b="1" i="1" dirty="0" smtClean="0">
                <a:solidFill>
                  <a:srgbClr val="0070C0"/>
                </a:solidFill>
              </a:rPr>
              <a:t>www.celticnext.eu</a:t>
            </a:r>
            <a:endParaRPr lang="en-GB" sz="4800" b="1" i="1" dirty="0" smtClean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		Proposal Name,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Your Name, affiliation &amp; e-mail of presenter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816" y="233264"/>
            <a:ext cx="7992888" cy="2078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4560" y="419001"/>
            <a:ext cx="4645764" cy="183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7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Contact Info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542928" y="3185592"/>
            <a:ext cx="20018224" cy="8960690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For more information and for interest to participate please contact:</a:t>
            </a:r>
          </a:p>
          <a:p>
            <a:endParaRPr lang="en-GB" sz="4800" dirty="0">
              <a:solidFill>
                <a:srgbClr val="0070C0"/>
              </a:solidFill>
            </a:endParaRPr>
          </a:p>
          <a:p>
            <a:r>
              <a:rPr lang="en-GB" sz="4800" dirty="0">
                <a:solidFill>
                  <a:srgbClr val="0070C0"/>
                </a:solidFill>
              </a:rPr>
              <a:t>		</a:t>
            </a:r>
            <a:r>
              <a:rPr lang="en-GB" sz="4300" dirty="0">
                <a:solidFill>
                  <a:srgbClr val="0070C0"/>
                </a:solidFill>
              </a:rPr>
              <a:t>Name and affiliation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E-Mail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Telephone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Postal Address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Web (if available)</a:t>
            </a:r>
          </a:p>
          <a:p>
            <a:endParaRPr lang="en-GB" sz="4800" dirty="0">
              <a:solidFill>
                <a:srgbClr val="0070C0"/>
              </a:solidFill>
            </a:endParaRPr>
          </a:p>
          <a:p>
            <a:pPr lvl="8"/>
            <a:endParaRPr lang="de-DE" sz="4800" dirty="0" smtClean="0">
              <a:solidFill>
                <a:srgbClr val="0070C0"/>
              </a:solidFill>
            </a:endParaRPr>
          </a:p>
          <a:p>
            <a:pPr lvl="8"/>
            <a:endParaRPr lang="en-GB" sz="4800" dirty="0"/>
          </a:p>
          <a:p>
            <a:pPr lvl="8"/>
            <a:endParaRPr lang="en-GB" sz="4800" dirty="0"/>
          </a:p>
        </p:txBody>
      </p:sp>
      <p:sp>
        <p:nvSpPr>
          <p:cNvPr id="3" name="Rectangle 2"/>
          <p:cNvSpPr/>
          <p:nvPr/>
        </p:nvSpPr>
        <p:spPr>
          <a:xfrm>
            <a:off x="15720391" y="6436322"/>
            <a:ext cx="2050689" cy="1697164"/>
          </a:xfrm>
          <a:prstGeom prst="rect">
            <a:avLst/>
          </a:prstGeom>
        </p:spPr>
        <p:txBody>
          <a:bodyPr wrap="none" lIns="217709" tIns="108855" rIns="217709" bIns="108855">
            <a:spAutoFit/>
          </a:bodyPr>
          <a:lstStyle/>
          <a:p>
            <a:pPr algn="ctr"/>
            <a:r>
              <a:rPr lang="de-DE" sz="4800" dirty="0" err="1">
                <a:solidFill>
                  <a:srgbClr val="0070C0"/>
                </a:solidFill>
              </a:rPr>
              <a:t>Your</a:t>
            </a:r>
            <a:endParaRPr lang="de-DE" sz="4800" dirty="0">
              <a:solidFill>
                <a:srgbClr val="0070C0"/>
              </a:solidFill>
            </a:endParaRPr>
          </a:p>
          <a:p>
            <a:pPr algn="ctr"/>
            <a:r>
              <a:rPr lang="de-DE" sz="4800" dirty="0" err="1">
                <a:solidFill>
                  <a:srgbClr val="0070C0"/>
                </a:solidFill>
              </a:rPr>
              <a:t>Photo</a:t>
            </a:r>
            <a:endParaRPr lang="en-GB" sz="4800" dirty="0">
              <a:solidFill>
                <a:srgbClr val="0070C0"/>
              </a:solidFill>
            </a:endParaRPr>
          </a:p>
        </p:txBody>
      </p:sp>
      <p:pic>
        <p:nvPicPr>
          <p:cNvPr id="12" name="Picture 11" descr="C:\Users\christiane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5551569"/>
            <a:ext cx="3168352" cy="346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4696" y="12870025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816" y="233264"/>
            <a:ext cx="7992888" cy="20781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4560" y="419001"/>
            <a:ext cx="4645764" cy="183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1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panish Chair Eureka 2016 inter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panish Chair Eureka 2016 interno" id="{BA4051FA-B5A8-8041-902C-54A3E0A35E45}" vid="{A453499C-19AA-F249-A308-67522C957B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170</Words>
  <Characters>0</Characters>
  <Application>Microsoft Office PowerPoint</Application>
  <PresentationFormat>Custom</PresentationFormat>
  <Lines>0</Lines>
  <Paragraphs>63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1_Spanish Chair Eureka 2016 interno</vt:lpstr>
      <vt:lpstr>Office Theme</vt:lpstr>
      <vt:lpstr>PowerPoint Presentation</vt:lpstr>
      <vt:lpstr>Teaser</vt:lpstr>
      <vt:lpstr> Organisation  Profile</vt:lpstr>
      <vt:lpstr>Proposal  Introduction </vt:lpstr>
      <vt:lpstr>Proposal  Introduction </vt:lpstr>
      <vt:lpstr>Partners</vt:lpstr>
      <vt:lpstr>Consortium Building  Sessions</vt:lpstr>
      <vt:lpstr>Contact Info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Christiane Reinsch</cp:lastModifiedBy>
  <cp:revision>296</cp:revision>
  <dcterms:modified xsi:type="dcterms:W3CDTF">2020-08-20T08:23:11Z</dcterms:modified>
</cp:coreProperties>
</file>